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78" r:id="rId2"/>
    <p:sldMasterId id="2147483648" r:id="rId3"/>
    <p:sldMasterId id="2147483715" r:id="rId4"/>
    <p:sldMasterId id="2147483721" r:id="rId5"/>
    <p:sldMasterId id="2147483779" r:id="rId6"/>
  </p:sldMasterIdLst>
  <p:notesMasterIdLst>
    <p:notesMasterId r:id="rId23"/>
  </p:notesMasterIdLst>
  <p:handoutMasterIdLst>
    <p:handoutMasterId r:id="rId24"/>
  </p:handoutMasterIdLst>
  <p:sldIdLst>
    <p:sldId id="260" r:id="rId7"/>
    <p:sldId id="355" r:id="rId8"/>
    <p:sldId id="356" r:id="rId9"/>
    <p:sldId id="357" r:id="rId10"/>
    <p:sldId id="358" r:id="rId11"/>
    <p:sldId id="365" r:id="rId12"/>
    <p:sldId id="359" r:id="rId13"/>
    <p:sldId id="360" r:id="rId14"/>
    <p:sldId id="361" r:id="rId15"/>
    <p:sldId id="362" r:id="rId16"/>
    <p:sldId id="370" r:id="rId17"/>
    <p:sldId id="364" r:id="rId18"/>
    <p:sldId id="363" r:id="rId19"/>
    <p:sldId id="368" r:id="rId20"/>
    <p:sldId id="366" r:id="rId21"/>
    <p:sldId id="367" r:id="rId22"/>
  </p:sldIdLst>
  <p:sldSz cx="9144000" cy="6858000" type="screen4x3"/>
  <p:notesSz cx="7099300" cy="10234613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ＭＳ Ｐゴシック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ＭＳ Ｐゴシック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ＭＳ Ｐゴシック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ＭＳ Ｐゴシック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0000"/>
    <a:srgbClr val="170000"/>
    <a:srgbClr val="996600"/>
    <a:srgbClr val="000000"/>
    <a:srgbClr val="E60028"/>
    <a:srgbClr val="FF2D2D"/>
    <a:srgbClr val="666666"/>
    <a:srgbClr val="3B6F93"/>
    <a:srgbClr val="FC8E8E"/>
    <a:srgbClr val="6E6E8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 autoAdjust="0"/>
    <p:restoredTop sz="95332" autoAdjust="0"/>
  </p:normalViewPr>
  <p:slideViewPr>
    <p:cSldViewPr>
      <p:cViewPr>
        <p:scale>
          <a:sx n="75" d="100"/>
          <a:sy n="75" d="100"/>
        </p:scale>
        <p:origin x="-1056" y="-738"/>
      </p:cViewPr>
      <p:guideLst>
        <p:guide orient="horz" pos="2160"/>
        <p:guide orient="horz" pos="255"/>
        <p:guide orient="horz" pos="73"/>
        <p:guide orient="horz" pos="479"/>
        <p:guide orient="horz" pos="4110"/>
        <p:guide orient="horz" pos="663"/>
        <p:guide orient="horz" pos="1842"/>
        <p:guide orient="horz" pos="3838"/>
        <p:guide pos="351"/>
        <p:guide pos="2880"/>
        <p:guide pos="5409"/>
        <p:guide pos="5556"/>
        <p:guide pos="2835"/>
        <p:guide pos="1338"/>
        <p:guide pos="2653"/>
        <p:guide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4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4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4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1596552-E829-45BB-869E-70704D86753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113664B-98AD-47E7-A932-680546E54F5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25C007-178D-4B43-9D40-41144AC5FC4C}" type="slidenum">
              <a:rPr lang="fr-FR">
                <a:latin typeface="Arial" charset="0"/>
              </a:rPr>
              <a:pPr/>
              <a:t>1</a:t>
            </a:fld>
            <a:endParaRPr lang="fr-FR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aseline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So.. we’ll briefly</a:t>
            </a:r>
            <a:r>
              <a:rPr lang="en-US" baseline="0" dirty="0" smtClean="0"/>
              <a:t> explain the field of Data Science.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Data Science is particularly useful in the financial services industry.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most importantly, we’ll focus on our progress here at OBSG thus far. 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13664B-98AD-47E7-A932-680546E54F5C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So.. we’ll briefly</a:t>
            </a:r>
            <a:r>
              <a:rPr lang="en-US" baseline="0" dirty="0" smtClean="0"/>
              <a:t> explain the field of Data Science.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Data Science is particularly useful in the financial services industry.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most importantly, we’ll focus on our progress here at OBSG thus far. 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13664B-98AD-47E7-A932-680546E54F5C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So.. we’ll briefly</a:t>
            </a:r>
            <a:r>
              <a:rPr lang="en-US" baseline="0" dirty="0" smtClean="0"/>
              <a:t> explain the field of Data Science.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Data Science is particularly useful in the financial services industry.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most importantly, we’ll focus on our progress here at OBSG thus far. 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13664B-98AD-47E7-A932-680546E54F5C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13664B-98AD-47E7-A932-680546E54F5C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gray">
          <a:xfrm flipV="1">
            <a:off x="4572000" y="209550"/>
            <a:ext cx="0" cy="266700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pic>
        <p:nvPicPr>
          <p:cNvPr id="5" name="Picture 11" descr="OBS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6256338"/>
            <a:ext cx="1223963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building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750" y="6264275"/>
            <a:ext cx="1273175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4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7213" y="2085975"/>
            <a:ext cx="8029575" cy="2681288"/>
          </a:xfrm>
        </p:spPr>
        <p:txBody>
          <a:bodyPr/>
          <a:lstStyle>
            <a:lvl1pPr algn="ctr">
              <a:defRPr sz="3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57213" y="1295400"/>
            <a:ext cx="8029575" cy="719138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557213" y="4849813"/>
            <a:ext cx="8029575" cy="479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11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9DD27B7B-A140-47A6-8B94-974CCE1C3D93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0188" y="260350"/>
            <a:ext cx="2006600" cy="568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0350"/>
            <a:ext cx="5870575" cy="568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75479184-093B-4B66-885F-2E4445D9A8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C980EDD6-571D-4659-854E-4F34559617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E3303160-44BA-40E3-BF76-BE7BECBDD2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052513"/>
            <a:ext cx="3938587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3938588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47C436DC-46AE-44AE-9CE7-B0DF0A1CED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3EA11B11-C647-4575-8F1C-6F28682E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242D1485-1A0C-4C20-B33B-55F881F3F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DA26A5B6-54C7-4050-97A1-17A196A216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AB19247E-3F53-4F6C-9D21-65913447B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5468D2A9-1CB3-4385-9A6D-13EA25B8D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9A979F52-DFA2-41C2-BEF6-3770375131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0188" y="260350"/>
            <a:ext cx="2006600" cy="568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0350"/>
            <a:ext cx="5870575" cy="568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F8FA2618-46B2-4DE3-9682-0DCDC5AFC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599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6AC97028-30B8-451B-8D20-B26885DF2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7D652D82-EBF6-4F19-8DC1-56DDF9BF6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9557FCBF-9823-4184-A313-D1AFFC84F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916113"/>
            <a:ext cx="3938587" cy="4033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3938588" cy="4033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422EF01A-BA1D-43A7-B98A-70DBCFEF0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BEB4CF63-E5B7-40FD-B01E-642BD56B3D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6B5BF080-0978-4151-BA34-17260DF404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8E63C8C0-A176-462A-BFBD-26674E7B0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89F2373D-AF65-4537-9674-71F081588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mk-MK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B48EF3A9-A85B-4AA5-93BF-FE689A59C8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5A46A6D7-192F-4EE4-836B-F75173BEE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0188" y="1125538"/>
            <a:ext cx="2006600" cy="4824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1125538"/>
            <a:ext cx="5870575" cy="4824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P.</a:t>
            </a:r>
            <a:fld id="{202BB58C-3E3E-4C41-93BF-ECF6D6A33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2544763"/>
            <a:ext cx="3938587" cy="3405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544763"/>
            <a:ext cx="3938588" cy="3405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052513"/>
            <a:ext cx="3938587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3938588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mk-MK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0188" y="1125538"/>
            <a:ext cx="2006600" cy="4824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1125538"/>
            <a:ext cx="5870575" cy="4824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2293938"/>
            <a:ext cx="39385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93938"/>
            <a:ext cx="39385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mk-MK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0188" y="1301750"/>
            <a:ext cx="2006600" cy="3262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1301750"/>
            <a:ext cx="5870575" cy="3262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55D83-6370-49B2-984E-380EF0D5459A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72F10E-18F0-4AFB-8493-69FE10C9CFD3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2A020-96C0-4F06-AF78-456E51E7F1DE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052513"/>
            <a:ext cx="3938587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3938588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4D129-1156-4037-875F-DB2FF3759AAA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0E976-54C8-45DF-9687-CC45E19E8EE8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82169-50D7-451B-88CF-CD1B381D46B1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8513" y="19050"/>
            <a:ext cx="2700337" cy="673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2408D-1D62-4D9B-BDFA-A986422D440C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57C4B-5606-4855-B15E-2BD84976D2EE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47F87-BB81-4D27-84B4-A724E086D5EA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644AA-5FC5-4090-AF0D-311C8113A3AA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0188" y="260350"/>
            <a:ext cx="2006600" cy="568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0350"/>
            <a:ext cx="5870575" cy="568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4F39F-227D-4FDC-A2C9-5970F3C07AA1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mk-MK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260350"/>
            <a:ext cx="7831137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1052513"/>
            <a:ext cx="8029575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Line 10"/>
          <p:cNvSpPr>
            <a:spLocks noChangeShapeType="1"/>
          </p:cNvSpPr>
          <p:nvPr userDrawn="1"/>
        </p:nvSpPr>
        <p:spPr bwMode="gray">
          <a:xfrm flipH="1">
            <a:off x="323850" y="6092825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sp>
        <p:nvSpPr>
          <p:cNvPr id="1029" name="Line 12"/>
          <p:cNvSpPr>
            <a:spLocks noChangeShapeType="1"/>
          </p:cNvSpPr>
          <p:nvPr userDrawn="1"/>
        </p:nvSpPr>
        <p:spPr bwMode="gray">
          <a:xfrm flipH="1">
            <a:off x="323850" y="755650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sp>
        <p:nvSpPr>
          <p:cNvPr id="1030" name="Rectangle 13"/>
          <p:cNvSpPr>
            <a:spLocks noChangeArrowheads="1"/>
          </p:cNvSpPr>
          <p:nvPr userDrawn="1"/>
        </p:nvSpPr>
        <p:spPr bwMode="gray">
          <a:xfrm>
            <a:off x="8426450" y="6415088"/>
            <a:ext cx="71438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>
              <a:defRPr/>
            </a:pPr>
            <a:r>
              <a:rPr lang="en-US" sz="800" b="1">
                <a:latin typeface="Arial" pitchFamily="34" charset="0"/>
              </a:rPr>
              <a:t>|</a:t>
            </a:r>
          </a:p>
        </p:txBody>
      </p:sp>
      <p:sp>
        <p:nvSpPr>
          <p:cNvPr id="5146" name="Date Placeholder 3"/>
          <p:cNvSpPr txBox="1">
            <a:spLocks noGrp="1"/>
          </p:cNvSpPr>
          <p:nvPr userDrawn="1"/>
        </p:nvSpPr>
        <p:spPr bwMode="gray">
          <a:xfrm>
            <a:off x="6573838" y="6416675"/>
            <a:ext cx="18145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36000" bIns="0"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 smtClean="0"/>
              <a:t>18.05.2017</a:t>
            </a:r>
          </a:p>
        </p:txBody>
      </p:sp>
      <p:sp>
        <p:nvSpPr>
          <p:cNvPr id="5147" name="Slide Number Placeholder 4"/>
          <p:cNvSpPr txBox="1">
            <a:spLocks noGrp="1"/>
          </p:cNvSpPr>
          <p:nvPr userDrawn="1"/>
        </p:nvSpPr>
        <p:spPr bwMode="gray">
          <a:xfrm>
            <a:off x="8459788" y="6416675"/>
            <a:ext cx="36036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/>
          <a:p>
            <a:pPr algn="r">
              <a:defRPr/>
            </a:pPr>
            <a:r>
              <a:rPr lang="en-US" sz="800" b="1">
                <a:latin typeface="Arial" pitchFamily="34" charset="0"/>
              </a:rPr>
              <a:t>P.</a:t>
            </a:r>
            <a:fld id="{2E804B8E-ADC6-4290-B537-C0E5C69BB62C}" type="slidenum">
              <a:rPr lang="en-US" sz="800" b="1">
                <a:latin typeface="Arial" pitchFamily="34" charset="0"/>
              </a:rPr>
              <a:pPr algn="r">
                <a:defRPr/>
              </a:pPr>
              <a:t>‹#›</a:t>
            </a:fld>
            <a:endParaRPr lang="en-US" sz="800" b="1">
              <a:latin typeface="Arial" pitchFamily="34" charset="0"/>
            </a:endParaRPr>
          </a:p>
        </p:txBody>
      </p:sp>
      <p:sp>
        <p:nvSpPr>
          <p:cNvPr id="5148" name="Footer Placeholder 5"/>
          <p:cNvSpPr txBox="1">
            <a:spLocks noGrp="1"/>
          </p:cNvSpPr>
          <p:nvPr userDrawn="1"/>
        </p:nvSpPr>
        <p:spPr bwMode="gray">
          <a:xfrm>
            <a:off x="2771775" y="6416675"/>
            <a:ext cx="35972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/>
              <a:t>C1  |  OBSG DATA QUALITY</a:t>
            </a:r>
          </a:p>
        </p:txBody>
      </p:sp>
      <p:pic>
        <p:nvPicPr>
          <p:cNvPr id="5130" name="Picture 2" descr="OBSG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850" y="6256338"/>
            <a:ext cx="1223963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1" name="Picture 5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92838" y="19050"/>
            <a:ext cx="2700337" cy="673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100000"/>
        </a:spcBef>
        <a:spcAft>
          <a:spcPct val="0"/>
        </a:spcAft>
        <a:buClr>
          <a:srgbClr val="666666"/>
        </a:buClr>
        <a:buFont typeface="Wingdings" pitchFamily="2" charset="2"/>
        <a:buChar char="§"/>
        <a:defRPr sz="1600" b="1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360363" indent="-177800" algn="l" rtl="0" eaLnBrk="0" fontAlgn="base" hangingPunct="0">
        <a:spcBef>
          <a:spcPct val="50000"/>
        </a:spcBef>
        <a:spcAft>
          <a:spcPct val="0"/>
        </a:spcAft>
        <a:buChar char="•"/>
        <a:defRPr sz="1300">
          <a:solidFill>
            <a:srgbClr val="000000"/>
          </a:solidFill>
          <a:latin typeface="+mn-lt"/>
          <a:ea typeface="Arial" charset="0"/>
          <a:cs typeface="+mn-cs"/>
        </a:defRPr>
      </a:lvl2pPr>
      <a:lvl3pPr marL="542925" indent="-180975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▫"/>
        <a:defRPr sz="1100">
          <a:solidFill>
            <a:srgbClr val="000000"/>
          </a:solidFill>
          <a:latin typeface="+mn-lt"/>
          <a:ea typeface="Arial" charset="0"/>
          <a:cs typeface="+mn-cs"/>
        </a:defRPr>
      </a:lvl3pPr>
      <a:lvl4pPr marL="723900" indent="-17938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-"/>
        <a:defRPr sz="900">
          <a:solidFill>
            <a:srgbClr val="000000"/>
          </a:solidFill>
          <a:latin typeface="+mn-lt"/>
          <a:ea typeface="Arial" charset="0"/>
          <a:cs typeface="+mn-cs"/>
        </a:defRPr>
      </a:lvl4pPr>
      <a:lvl5pPr marL="885825" indent="-16033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5pPr>
      <a:lvl6pPr marL="13430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6pPr>
      <a:lvl7pPr marL="18002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7pPr>
      <a:lvl8pPr marL="22574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8pPr>
      <a:lvl9pPr marL="27146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260350"/>
            <a:ext cx="7831137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1052513"/>
            <a:ext cx="8029575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28071" name="Rectangle 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9788" y="6416675"/>
            <a:ext cx="360362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b="1" smtClean="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P.</a:t>
            </a:r>
            <a:fld id="{7C62FD39-F00A-4F90-96C4-B7841B087B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7" name="Line 10"/>
          <p:cNvSpPr>
            <a:spLocks noChangeShapeType="1"/>
          </p:cNvSpPr>
          <p:nvPr userDrawn="1"/>
        </p:nvSpPr>
        <p:spPr bwMode="gray">
          <a:xfrm flipH="1">
            <a:off x="323850" y="6092825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sp>
        <p:nvSpPr>
          <p:cNvPr id="3078" name="Line 12"/>
          <p:cNvSpPr>
            <a:spLocks noChangeShapeType="1"/>
          </p:cNvSpPr>
          <p:nvPr userDrawn="1"/>
        </p:nvSpPr>
        <p:spPr bwMode="gray">
          <a:xfrm flipH="1">
            <a:off x="323850" y="755650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sp>
        <p:nvSpPr>
          <p:cNvPr id="3079" name="Rectangle 13"/>
          <p:cNvSpPr>
            <a:spLocks noChangeArrowheads="1"/>
          </p:cNvSpPr>
          <p:nvPr userDrawn="1"/>
        </p:nvSpPr>
        <p:spPr bwMode="gray">
          <a:xfrm>
            <a:off x="8426450" y="6415088"/>
            <a:ext cx="71438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>
              <a:defRPr/>
            </a:pPr>
            <a:r>
              <a:rPr lang="en-US" sz="800" b="1">
                <a:latin typeface="Arial" pitchFamily="34" charset="0"/>
              </a:rPr>
              <a:t>|</a:t>
            </a:r>
          </a:p>
        </p:txBody>
      </p:sp>
      <p:pic>
        <p:nvPicPr>
          <p:cNvPr id="6152" name="Picture 9" descr="OBSG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850" y="6256338"/>
            <a:ext cx="1223963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100000"/>
        </a:spcBef>
        <a:spcAft>
          <a:spcPct val="0"/>
        </a:spcAft>
        <a:buClr>
          <a:srgbClr val="666666"/>
        </a:buClr>
        <a:buFont typeface="Wingdings" pitchFamily="2" charset="2"/>
        <a:buChar char="§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360363" indent="-177800" algn="l" rtl="0" eaLnBrk="0" fontAlgn="base" hangingPunct="0">
        <a:spcBef>
          <a:spcPct val="50000"/>
        </a:spcBef>
        <a:spcAft>
          <a:spcPct val="0"/>
        </a:spcAft>
        <a:buChar char="•"/>
        <a:defRPr sz="1300">
          <a:solidFill>
            <a:srgbClr val="000000"/>
          </a:solidFill>
          <a:latin typeface="+mn-lt"/>
          <a:ea typeface="Arial" charset="0"/>
          <a:cs typeface="+mn-cs"/>
        </a:defRPr>
      </a:lvl2pPr>
      <a:lvl3pPr marL="542925" indent="-180975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▫"/>
        <a:defRPr sz="1100">
          <a:solidFill>
            <a:srgbClr val="000000"/>
          </a:solidFill>
          <a:latin typeface="+mn-lt"/>
          <a:ea typeface="Arial" charset="0"/>
          <a:cs typeface="+mn-cs"/>
        </a:defRPr>
      </a:lvl3pPr>
      <a:lvl4pPr marL="723900" indent="-17938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-"/>
        <a:defRPr sz="900">
          <a:solidFill>
            <a:srgbClr val="000000"/>
          </a:solidFill>
          <a:latin typeface="+mn-lt"/>
          <a:ea typeface="Arial" charset="0"/>
          <a:cs typeface="+mn-cs"/>
        </a:defRPr>
      </a:lvl4pPr>
      <a:lvl5pPr marL="885825" indent="-16033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5pPr>
      <a:lvl6pPr marL="1343025" indent="-16033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6pPr>
      <a:lvl7pPr marL="1800225" indent="-16033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7pPr>
      <a:lvl8pPr marL="2257425" indent="-16033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8pPr>
      <a:lvl9pPr marL="2714625" indent="-16033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1125538"/>
            <a:ext cx="802957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1916113"/>
            <a:ext cx="8029575" cy="403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Line 11"/>
          <p:cNvSpPr>
            <a:spLocks noChangeShapeType="1"/>
          </p:cNvSpPr>
          <p:nvPr userDrawn="1"/>
        </p:nvSpPr>
        <p:spPr bwMode="gray">
          <a:xfrm flipV="1">
            <a:off x="4572000" y="260350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sp>
        <p:nvSpPr>
          <p:cNvPr id="1046" name="Rectangle 22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9788" y="6416675"/>
            <a:ext cx="360362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b="1" smtClean="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P.</a:t>
            </a:r>
            <a:fld id="{B584BB76-579E-443D-8117-7749EE5A06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60" name="Date Placeholder 3"/>
          <p:cNvSpPr txBox="1">
            <a:spLocks noGrp="1"/>
          </p:cNvSpPr>
          <p:nvPr userDrawn="1"/>
        </p:nvSpPr>
        <p:spPr bwMode="gray">
          <a:xfrm>
            <a:off x="6573838" y="6416675"/>
            <a:ext cx="18145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36000" bIns="0"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800" smtClean="0"/>
              <a:t> 12/05/2016</a:t>
            </a:r>
          </a:p>
        </p:txBody>
      </p:sp>
      <p:sp>
        <p:nvSpPr>
          <p:cNvPr id="6161" name="Slide Number Placeholder 4"/>
          <p:cNvSpPr txBox="1">
            <a:spLocks noGrp="1"/>
          </p:cNvSpPr>
          <p:nvPr userDrawn="1"/>
        </p:nvSpPr>
        <p:spPr bwMode="gray">
          <a:xfrm>
            <a:off x="8459788" y="6416675"/>
            <a:ext cx="36036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/>
          <a:p>
            <a:pPr algn="r">
              <a:defRPr/>
            </a:pPr>
            <a:r>
              <a:rPr lang="en-US" sz="800" b="1">
                <a:latin typeface="Arial" pitchFamily="34" charset="0"/>
              </a:rPr>
              <a:t>P.</a:t>
            </a:r>
            <a:fld id="{0A0DE6D9-4BD0-4E2F-B983-BC772CC21A87}" type="slidenum">
              <a:rPr lang="en-US" sz="800" b="1">
                <a:latin typeface="Arial" pitchFamily="34" charset="0"/>
              </a:rPr>
              <a:pPr algn="r">
                <a:defRPr/>
              </a:pPr>
              <a:t>‹#›</a:t>
            </a:fld>
            <a:endParaRPr lang="en-US" sz="800" b="1">
              <a:latin typeface="Arial" pitchFamily="34" charset="0"/>
            </a:endParaRPr>
          </a:p>
        </p:txBody>
      </p:sp>
      <p:sp>
        <p:nvSpPr>
          <p:cNvPr id="6162" name="Footer Placeholder 5"/>
          <p:cNvSpPr txBox="1">
            <a:spLocks noGrp="1"/>
          </p:cNvSpPr>
          <p:nvPr userDrawn="1"/>
        </p:nvSpPr>
        <p:spPr bwMode="gray">
          <a:xfrm>
            <a:off x="2771775" y="6416675"/>
            <a:ext cx="35972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smtClean="0"/>
              <a:t>C1  | ACTIVITIES</a:t>
            </a:r>
            <a:r>
              <a:rPr lang="en-US" sz="800" baseline="0" smtClean="0"/>
              <a:t> </a:t>
            </a:r>
            <a:r>
              <a:rPr lang="en-US" sz="800" smtClean="0"/>
              <a:t>&amp; RESULT   2016</a:t>
            </a:r>
          </a:p>
        </p:txBody>
      </p:sp>
      <p:sp>
        <p:nvSpPr>
          <p:cNvPr id="4105" name="Rectangle 22"/>
          <p:cNvSpPr>
            <a:spLocks noChangeArrowheads="1"/>
          </p:cNvSpPr>
          <p:nvPr userDrawn="1"/>
        </p:nvSpPr>
        <p:spPr bwMode="gray">
          <a:xfrm>
            <a:off x="8426450" y="6415088"/>
            <a:ext cx="71438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>
              <a:defRPr/>
            </a:pPr>
            <a:r>
              <a:rPr lang="en-US" sz="800" b="1">
                <a:latin typeface="Arial" pitchFamily="34" charset="0"/>
              </a:rPr>
              <a:t>|</a:t>
            </a:r>
          </a:p>
        </p:txBody>
      </p:sp>
      <p:pic>
        <p:nvPicPr>
          <p:cNvPr id="7178" name="Picture 11" descr="OBSG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850" y="6256338"/>
            <a:ext cx="1223963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hf sldNum="0" hdr="0" ft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4763" indent="-4763" algn="l" rtl="0" eaLnBrk="0" fontAlgn="base" hangingPunct="0">
        <a:spcBef>
          <a:spcPct val="50000"/>
        </a:spcBef>
        <a:spcAft>
          <a:spcPct val="20000"/>
        </a:spcAft>
        <a:buFont typeface="Arial" charset="0"/>
        <a:defRPr b="1">
          <a:solidFill>
            <a:srgbClr val="E60028"/>
          </a:solidFill>
          <a:latin typeface="+mn-lt"/>
          <a:ea typeface="ＭＳ Ｐゴシック" charset="0"/>
          <a:cs typeface="+mn-cs"/>
        </a:defRPr>
      </a:lvl1pPr>
      <a:lvl2pPr marL="12700" indent="-6350" algn="l" rtl="0" eaLnBrk="0" fontAlgn="base" hangingPunct="0">
        <a:spcBef>
          <a:spcPct val="0"/>
        </a:spcBef>
        <a:spcAft>
          <a:spcPct val="20000"/>
        </a:spcAft>
        <a:defRPr sz="1200" b="1">
          <a:solidFill>
            <a:srgbClr val="000000"/>
          </a:solidFill>
          <a:latin typeface="+mn-lt"/>
          <a:ea typeface="Arial" charset="0"/>
          <a:cs typeface="+mn-cs"/>
        </a:defRPr>
      </a:lvl2pPr>
      <a:lvl3pPr marL="15875" indent="-1588" algn="l" rtl="0" eaLnBrk="0" fontAlgn="base" hangingPunct="0">
        <a:spcBef>
          <a:spcPct val="0"/>
        </a:spcBef>
        <a:spcAft>
          <a:spcPct val="20000"/>
        </a:spcAft>
        <a:buSzPct val="80000"/>
        <a:buFont typeface="Wingdings" pitchFamily="2" charset="2"/>
        <a:defRPr sz="1000" b="1">
          <a:solidFill>
            <a:srgbClr val="000000"/>
          </a:solidFill>
          <a:latin typeface="+mn-lt"/>
          <a:ea typeface="Arial" charset="0"/>
          <a:cs typeface="+mn-cs"/>
        </a:defRPr>
      </a:lvl3pPr>
      <a:lvl4pPr marL="20638" indent="-3175" algn="l" rtl="0" eaLnBrk="0" fontAlgn="base" hangingPunct="0">
        <a:spcBef>
          <a:spcPct val="0"/>
        </a:spcBef>
        <a:spcAft>
          <a:spcPct val="40000"/>
        </a:spcAft>
        <a:defRPr sz="900">
          <a:solidFill>
            <a:srgbClr val="000000"/>
          </a:solidFill>
          <a:latin typeface="+mn-lt"/>
          <a:ea typeface="Arial" charset="0"/>
          <a:cs typeface="+mn-cs"/>
        </a:defRPr>
      </a:lvl4pPr>
      <a:lvl5pPr marL="25400" indent="-3175" algn="l" rtl="0" eaLnBrk="0" fontAlgn="base" hangingPunct="0">
        <a:spcBef>
          <a:spcPct val="0"/>
        </a:spcBef>
        <a:spcAft>
          <a:spcPct val="20000"/>
        </a:spcAft>
        <a:buFont typeface="Arial" charset="0"/>
        <a:defRPr sz="800">
          <a:solidFill>
            <a:srgbClr val="000000"/>
          </a:solidFill>
          <a:latin typeface="+mn-lt"/>
          <a:ea typeface="Arial" charset="0"/>
          <a:cs typeface="+mn-cs"/>
        </a:defRPr>
      </a:lvl5pPr>
      <a:lvl6pPr marL="482600" indent="-3175" algn="l" rtl="0" fontAlgn="base">
        <a:spcBef>
          <a:spcPct val="0"/>
        </a:spcBef>
        <a:spcAft>
          <a:spcPct val="20000"/>
        </a:spcAft>
        <a:buFont typeface="Arial" charset="0"/>
        <a:defRPr sz="800">
          <a:solidFill>
            <a:srgbClr val="000000"/>
          </a:solidFill>
          <a:latin typeface="+mn-lt"/>
          <a:cs typeface="+mn-cs"/>
        </a:defRPr>
      </a:lvl6pPr>
      <a:lvl7pPr marL="939800" indent="-3175" algn="l" rtl="0" fontAlgn="base">
        <a:spcBef>
          <a:spcPct val="0"/>
        </a:spcBef>
        <a:spcAft>
          <a:spcPct val="20000"/>
        </a:spcAft>
        <a:buFont typeface="Arial" charset="0"/>
        <a:defRPr sz="800">
          <a:solidFill>
            <a:srgbClr val="000000"/>
          </a:solidFill>
          <a:latin typeface="+mn-lt"/>
          <a:cs typeface="+mn-cs"/>
        </a:defRPr>
      </a:lvl7pPr>
      <a:lvl8pPr marL="1397000" indent="-3175" algn="l" rtl="0" fontAlgn="base">
        <a:spcBef>
          <a:spcPct val="0"/>
        </a:spcBef>
        <a:spcAft>
          <a:spcPct val="20000"/>
        </a:spcAft>
        <a:buFont typeface="Arial" charset="0"/>
        <a:defRPr sz="800">
          <a:solidFill>
            <a:srgbClr val="000000"/>
          </a:solidFill>
          <a:latin typeface="+mn-lt"/>
          <a:cs typeface="+mn-cs"/>
        </a:defRPr>
      </a:lvl8pPr>
      <a:lvl9pPr marL="1854200" indent="-3175" algn="l" rtl="0" fontAlgn="base">
        <a:spcBef>
          <a:spcPct val="0"/>
        </a:spcBef>
        <a:spcAft>
          <a:spcPct val="20000"/>
        </a:spcAft>
        <a:buFont typeface="Arial" charset="0"/>
        <a:defRPr sz="8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1125538"/>
            <a:ext cx="802957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2544763"/>
            <a:ext cx="8029575" cy="340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388" name="Line 5"/>
          <p:cNvSpPr>
            <a:spLocks noChangeShapeType="1"/>
          </p:cNvSpPr>
          <p:nvPr userDrawn="1"/>
        </p:nvSpPr>
        <p:spPr bwMode="gray">
          <a:xfrm flipV="1">
            <a:off x="4572000" y="260350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sp>
        <p:nvSpPr>
          <p:cNvPr id="16389" name="Line 6"/>
          <p:cNvSpPr>
            <a:spLocks noChangeShapeType="1"/>
          </p:cNvSpPr>
          <p:nvPr userDrawn="1"/>
        </p:nvSpPr>
        <p:spPr bwMode="gray">
          <a:xfrm flipV="1">
            <a:off x="4572000" y="1700213"/>
            <a:ext cx="0" cy="687387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sp>
        <p:nvSpPr>
          <p:cNvPr id="16390" name="Rectangle 22"/>
          <p:cNvSpPr>
            <a:spLocks noChangeArrowheads="1"/>
          </p:cNvSpPr>
          <p:nvPr userDrawn="1"/>
        </p:nvSpPr>
        <p:spPr bwMode="gray">
          <a:xfrm>
            <a:off x="8426450" y="6415088"/>
            <a:ext cx="71438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>
              <a:defRPr/>
            </a:pPr>
            <a:r>
              <a:rPr lang="en-US" sz="800" b="1">
                <a:latin typeface="Arial" pitchFamily="34" charset="0"/>
              </a:rPr>
              <a:t>|</a:t>
            </a:r>
          </a:p>
        </p:txBody>
      </p:sp>
      <p:sp>
        <p:nvSpPr>
          <p:cNvPr id="7185" name="Date Placeholder 3"/>
          <p:cNvSpPr txBox="1">
            <a:spLocks noGrp="1"/>
          </p:cNvSpPr>
          <p:nvPr userDrawn="1"/>
        </p:nvSpPr>
        <p:spPr bwMode="gray">
          <a:xfrm>
            <a:off x="6573838" y="6416675"/>
            <a:ext cx="18145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36000" bIns="0"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800" smtClean="0"/>
              <a:t> 12/05/2016</a:t>
            </a:r>
          </a:p>
        </p:txBody>
      </p:sp>
      <p:sp>
        <p:nvSpPr>
          <p:cNvPr id="7186" name="Slide Number Placeholder 4"/>
          <p:cNvSpPr txBox="1">
            <a:spLocks noGrp="1"/>
          </p:cNvSpPr>
          <p:nvPr userDrawn="1"/>
        </p:nvSpPr>
        <p:spPr bwMode="gray">
          <a:xfrm>
            <a:off x="8459788" y="6416675"/>
            <a:ext cx="36036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/>
          <a:p>
            <a:pPr algn="r">
              <a:defRPr/>
            </a:pPr>
            <a:r>
              <a:rPr lang="en-US" sz="800" b="1">
                <a:latin typeface="Arial" pitchFamily="34" charset="0"/>
              </a:rPr>
              <a:t>P.</a:t>
            </a:r>
            <a:fld id="{0ACFFA82-A6A8-49EC-BE9F-7B9EB9EE6FC5}" type="slidenum">
              <a:rPr lang="en-US" sz="800" b="1">
                <a:latin typeface="Arial" pitchFamily="34" charset="0"/>
              </a:rPr>
              <a:pPr algn="r">
                <a:defRPr/>
              </a:pPr>
              <a:t>‹#›</a:t>
            </a:fld>
            <a:endParaRPr lang="en-US" sz="800" b="1">
              <a:latin typeface="Arial" pitchFamily="34" charset="0"/>
            </a:endParaRPr>
          </a:p>
        </p:txBody>
      </p:sp>
      <p:sp>
        <p:nvSpPr>
          <p:cNvPr id="7187" name="Footer Placeholder 5"/>
          <p:cNvSpPr txBox="1">
            <a:spLocks noGrp="1"/>
          </p:cNvSpPr>
          <p:nvPr userDrawn="1"/>
        </p:nvSpPr>
        <p:spPr bwMode="gray">
          <a:xfrm>
            <a:off x="2771775" y="6416675"/>
            <a:ext cx="35972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smtClean="0"/>
              <a:t>C1  | ACTIVITIES</a:t>
            </a:r>
            <a:r>
              <a:rPr lang="en-US" sz="800" baseline="0" smtClean="0"/>
              <a:t> </a:t>
            </a:r>
            <a:r>
              <a:rPr lang="en-US" sz="800" smtClean="0"/>
              <a:t>&amp; RESULT  </a:t>
            </a:r>
            <a:r>
              <a:rPr lang="en-US" sz="800" baseline="0" smtClean="0"/>
              <a:t> </a:t>
            </a:r>
            <a:r>
              <a:rPr lang="en-US" sz="800" smtClean="0"/>
              <a:t>2016</a:t>
            </a:r>
          </a:p>
        </p:txBody>
      </p:sp>
      <p:pic>
        <p:nvPicPr>
          <p:cNvPr id="8202" name="Picture 11" descr="OBSG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850" y="6256338"/>
            <a:ext cx="1223963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hf sldNum="0" hdr="0" ft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4763" indent="-4763" algn="ctr" rtl="0" eaLnBrk="0" fontAlgn="base" hangingPunct="0">
        <a:spcBef>
          <a:spcPct val="80000"/>
        </a:spcBef>
        <a:spcAft>
          <a:spcPct val="20000"/>
        </a:spcAft>
        <a:buFont typeface="Arial" charset="0"/>
        <a:defRPr sz="1300" b="1">
          <a:solidFill>
            <a:srgbClr val="E60028"/>
          </a:solidFill>
          <a:latin typeface="+mn-lt"/>
          <a:ea typeface="ＭＳ Ｐゴシック" charset="0"/>
          <a:cs typeface="+mn-cs"/>
        </a:defRPr>
      </a:lvl1pPr>
      <a:lvl2pPr marL="12700" indent="-6350" algn="ctr" rtl="0" eaLnBrk="0" fontAlgn="base" hangingPunct="0">
        <a:lnSpc>
          <a:spcPct val="140000"/>
        </a:lnSpc>
        <a:spcBef>
          <a:spcPct val="0"/>
        </a:spcBef>
        <a:spcAft>
          <a:spcPct val="20000"/>
        </a:spcAft>
        <a:defRPr sz="900" b="1">
          <a:solidFill>
            <a:srgbClr val="000000"/>
          </a:solidFill>
          <a:latin typeface="+mn-lt"/>
          <a:ea typeface="Arial" charset="0"/>
          <a:cs typeface="+mn-cs"/>
        </a:defRPr>
      </a:lvl2pPr>
      <a:lvl3pPr marL="15875" indent="-1588" algn="ctr" rtl="0" eaLnBrk="0" fontAlgn="base" hangingPunct="0">
        <a:spcBef>
          <a:spcPct val="0"/>
        </a:spcBef>
        <a:spcAft>
          <a:spcPct val="20000"/>
        </a:spcAft>
        <a:buSzPct val="80000"/>
        <a:buFont typeface="Wingdings" pitchFamily="2" charset="2"/>
        <a:defRPr sz="800" b="1">
          <a:solidFill>
            <a:srgbClr val="000000"/>
          </a:solidFill>
          <a:latin typeface="+mn-lt"/>
          <a:ea typeface="Arial" charset="0"/>
          <a:cs typeface="+mn-cs"/>
        </a:defRPr>
      </a:lvl3pPr>
      <a:lvl4pPr marL="20638" indent="-3175" algn="ctr" rtl="0" eaLnBrk="0" fontAlgn="base" hangingPunct="0">
        <a:spcBef>
          <a:spcPct val="0"/>
        </a:spcBef>
        <a:spcAft>
          <a:spcPct val="40000"/>
        </a:spcAft>
        <a:defRPr sz="700">
          <a:solidFill>
            <a:srgbClr val="000000"/>
          </a:solidFill>
          <a:latin typeface="+mn-lt"/>
          <a:ea typeface="Arial" charset="0"/>
          <a:cs typeface="+mn-cs"/>
        </a:defRPr>
      </a:lvl4pPr>
      <a:lvl5pPr marL="25400" indent="-3175" algn="ctr" rtl="0" eaLnBrk="0" fontAlgn="base" hangingPunct="0">
        <a:spcBef>
          <a:spcPct val="0"/>
        </a:spcBef>
        <a:spcAft>
          <a:spcPct val="20000"/>
        </a:spcAft>
        <a:buFont typeface="Arial" charset="0"/>
        <a:defRPr sz="600">
          <a:solidFill>
            <a:srgbClr val="000000"/>
          </a:solidFill>
          <a:latin typeface="+mn-lt"/>
          <a:ea typeface="Arial" charset="0"/>
          <a:cs typeface="+mn-cs"/>
        </a:defRPr>
      </a:lvl5pPr>
      <a:lvl6pPr marL="482600" indent="-3175" algn="ctr" rtl="0" fontAlgn="base">
        <a:spcBef>
          <a:spcPct val="0"/>
        </a:spcBef>
        <a:spcAft>
          <a:spcPct val="20000"/>
        </a:spcAft>
        <a:buFont typeface="Arial" charset="0"/>
        <a:defRPr sz="600">
          <a:solidFill>
            <a:srgbClr val="000000"/>
          </a:solidFill>
          <a:latin typeface="+mn-lt"/>
          <a:cs typeface="+mn-cs"/>
        </a:defRPr>
      </a:lvl6pPr>
      <a:lvl7pPr marL="939800" indent="-3175" algn="ctr" rtl="0" fontAlgn="base">
        <a:spcBef>
          <a:spcPct val="0"/>
        </a:spcBef>
        <a:spcAft>
          <a:spcPct val="20000"/>
        </a:spcAft>
        <a:buFont typeface="Arial" charset="0"/>
        <a:defRPr sz="600">
          <a:solidFill>
            <a:srgbClr val="000000"/>
          </a:solidFill>
          <a:latin typeface="+mn-lt"/>
          <a:cs typeface="+mn-cs"/>
        </a:defRPr>
      </a:lvl7pPr>
      <a:lvl8pPr marL="1397000" indent="-3175" algn="ctr" rtl="0" fontAlgn="base">
        <a:spcBef>
          <a:spcPct val="0"/>
        </a:spcBef>
        <a:spcAft>
          <a:spcPct val="20000"/>
        </a:spcAft>
        <a:buFont typeface="Arial" charset="0"/>
        <a:defRPr sz="600">
          <a:solidFill>
            <a:srgbClr val="000000"/>
          </a:solidFill>
          <a:latin typeface="+mn-lt"/>
          <a:cs typeface="+mn-cs"/>
        </a:defRPr>
      </a:lvl8pPr>
      <a:lvl9pPr marL="1854200" indent="-3175" algn="ctr" rtl="0" fontAlgn="base">
        <a:spcBef>
          <a:spcPct val="0"/>
        </a:spcBef>
        <a:spcAft>
          <a:spcPct val="20000"/>
        </a:spcAft>
        <a:buFont typeface="Arial" charset="0"/>
        <a:defRPr sz="6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1301750"/>
            <a:ext cx="8029575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2293938"/>
            <a:ext cx="8029575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412" name="Line 15"/>
          <p:cNvSpPr>
            <a:spLocks noChangeShapeType="1"/>
          </p:cNvSpPr>
          <p:nvPr userDrawn="1"/>
        </p:nvSpPr>
        <p:spPr bwMode="gray">
          <a:xfrm flipV="1">
            <a:off x="4572000" y="260350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sp>
        <p:nvSpPr>
          <p:cNvPr id="17413" name="Rectangle 31"/>
          <p:cNvSpPr>
            <a:spLocks noChangeArrowheads="1"/>
          </p:cNvSpPr>
          <p:nvPr userDrawn="1"/>
        </p:nvSpPr>
        <p:spPr bwMode="gray">
          <a:xfrm>
            <a:off x="8426450" y="6415088"/>
            <a:ext cx="71438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>
              <a:defRPr/>
            </a:pPr>
            <a:r>
              <a:rPr lang="en-US" sz="800" b="1">
                <a:latin typeface="Arial" pitchFamily="34" charset="0"/>
              </a:rPr>
              <a:t>|</a:t>
            </a:r>
          </a:p>
        </p:txBody>
      </p:sp>
      <p:sp>
        <p:nvSpPr>
          <p:cNvPr id="8210" name="Date Placeholder 3"/>
          <p:cNvSpPr txBox="1">
            <a:spLocks noGrp="1"/>
          </p:cNvSpPr>
          <p:nvPr userDrawn="1"/>
        </p:nvSpPr>
        <p:spPr bwMode="gray">
          <a:xfrm>
            <a:off x="6573838" y="6416675"/>
            <a:ext cx="18145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36000" bIns="0"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800" smtClean="0"/>
              <a:t> 12/05/2016</a:t>
            </a:r>
          </a:p>
        </p:txBody>
      </p:sp>
      <p:sp>
        <p:nvSpPr>
          <p:cNvPr id="8211" name="Slide Number Placeholder 4"/>
          <p:cNvSpPr txBox="1">
            <a:spLocks noGrp="1"/>
          </p:cNvSpPr>
          <p:nvPr userDrawn="1"/>
        </p:nvSpPr>
        <p:spPr bwMode="gray">
          <a:xfrm>
            <a:off x="8459788" y="6416675"/>
            <a:ext cx="36036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/>
          <a:p>
            <a:pPr algn="r">
              <a:defRPr/>
            </a:pPr>
            <a:r>
              <a:rPr lang="en-US" sz="800" b="1">
                <a:latin typeface="Arial" pitchFamily="34" charset="0"/>
              </a:rPr>
              <a:t>P.</a:t>
            </a:r>
            <a:fld id="{A2C830A7-52DC-47A4-82F9-9F3C62428DE6}" type="slidenum">
              <a:rPr lang="en-US" sz="800" b="1">
                <a:latin typeface="Arial" pitchFamily="34" charset="0"/>
              </a:rPr>
              <a:pPr algn="r">
                <a:defRPr/>
              </a:pPr>
              <a:t>‹#›</a:t>
            </a:fld>
            <a:endParaRPr lang="en-US" sz="800" b="1">
              <a:latin typeface="Arial" pitchFamily="34" charset="0"/>
            </a:endParaRPr>
          </a:p>
        </p:txBody>
      </p:sp>
      <p:sp>
        <p:nvSpPr>
          <p:cNvPr id="8212" name="Footer Placeholder 5"/>
          <p:cNvSpPr txBox="1">
            <a:spLocks noGrp="1"/>
          </p:cNvSpPr>
          <p:nvPr userDrawn="1"/>
        </p:nvSpPr>
        <p:spPr bwMode="gray">
          <a:xfrm>
            <a:off x="2771775" y="6416675"/>
            <a:ext cx="35972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smtClean="0"/>
              <a:t>C1  | ACTIVITIES</a:t>
            </a:r>
            <a:r>
              <a:rPr lang="en-US" sz="800" baseline="0" smtClean="0"/>
              <a:t> </a:t>
            </a:r>
            <a:r>
              <a:rPr lang="en-US" sz="800" smtClean="0"/>
              <a:t>&amp; RESULT   2016</a:t>
            </a:r>
          </a:p>
        </p:txBody>
      </p:sp>
      <p:pic>
        <p:nvPicPr>
          <p:cNvPr id="9225" name="Picture 10" descr="OBSG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850" y="6256338"/>
            <a:ext cx="1223963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p:hf sldNum="0" hdr="0" ft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rgbClr val="E60028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rgbClr val="E60028"/>
          </a:solidFill>
          <a:latin typeface="Arial" charset="0"/>
          <a:cs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rgbClr val="E60028"/>
          </a:solidFill>
          <a:latin typeface="Arial" charset="0"/>
          <a:cs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rgbClr val="E60028"/>
          </a:solidFill>
          <a:latin typeface="Arial" charset="0"/>
          <a:cs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rgbClr val="E60028"/>
          </a:solidFill>
          <a:latin typeface="Arial" charset="0"/>
          <a:cs typeface="Arial" charset="0"/>
        </a:defRPr>
      </a:lvl9pPr>
    </p:titleStyle>
    <p:bodyStyle>
      <a:lvl1pPr marL="4763" indent="-4763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defRPr sz="30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11113" indent="-4763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n-lt"/>
          <a:ea typeface="Arial" charset="0"/>
          <a:cs typeface="+mn-cs"/>
        </a:defRPr>
      </a:lvl2pPr>
      <a:lvl3pPr marL="14288" indent="-158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Wingdings" pitchFamily="2" charset="2"/>
        <a:defRPr sz="1400">
          <a:solidFill>
            <a:srgbClr val="000000"/>
          </a:solidFill>
          <a:latin typeface="+mn-lt"/>
          <a:ea typeface="Arial" charset="0"/>
          <a:cs typeface="+mn-cs"/>
        </a:defRPr>
      </a:lvl3pPr>
      <a:lvl4pPr marL="19050" indent="-3175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Arial" charset="0"/>
          <a:cs typeface="+mn-cs"/>
        </a:defRPr>
      </a:lvl4pPr>
      <a:lvl5pPr marL="23813" indent="-3175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charset="0"/>
        <a:defRPr sz="1000">
          <a:solidFill>
            <a:srgbClr val="000000"/>
          </a:solidFill>
          <a:latin typeface="+mn-lt"/>
          <a:ea typeface="Arial" charset="0"/>
          <a:cs typeface="+mn-cs"/>
        </a:defRPr>
      </a:lvl5pPr>
      <a:lvl6pPr marL="481013" indent="-3175" algn="ctr" rtl="0" fontAlgn="base">
        <a:lnSpc>
          <a:spcPct val="90000"/>
        </a:lnSpc>
        <a:spcBef>
          <a:spcPct val="0"/>
        </a:spcBef>
        <a:spcAft>
          <a:spcPct val="0"/>
        </a:spcAft>
        <a:buFont typeface="Arial" charset="0"/>
        <a:defRPr sz="1000">
          <a:solidFill>
            <a:srgbClr val="000000"/>
          </a:solidFill>
          <a:latin typeface="+mn-lt"/>
          <a:cs typeface="+mn-cs"/>
        </a:defRPr>
      </a:lvl6pPr>
      <a:lvl7pPr marL="938213" indent="-3175" algn="ctr" rtl="0" fontAlgn="base">
        <a:lnSpc>
          <a:spcPct val="90000"/>
        </a:lnSpc>
        <a:spcBef>
          <a:spcPct val="0"/>
        </a:spcBef>
        <a:spcAft>
          <a:spcPct val="0"/>
        </a:spcAft>
        <a:buFont typeface="Arial" charset="0"/>
        <a:defRPr sz="1000">
          <a:solidFill>
            <a:srgbClr val="000000"/>
          </a:solidFill>
          <a:latin typeface="+mn-lt"/>
          <a:cs typeface="+mn-cs"/>
        </a:defRPr>
      </a:lvl7pPr>
      <a:lvl8pPr marL="1395413" indent="-3175" algn="ctr" rtl="0" fontAlgn="base">
        <a:lnSpc>
          <a:spcPct val="90000"/>
        </a:lnSpc>
        <a:spcBef>
          <a:spcPct val="0"/>
        </a:spcBef>
        <a:spcAft>
          <a:spcPct val="0"/>
        </a:spcAft>
        <a:buFont typeface="Arial" charset="0"/>
        <a:defRPr sz="1000">
          <a:solidFill>
            <a:srgbClr val="000000"/>
          </a:solidFill>
          <a:latin typeface="+mn-lt"/>
          <a:cs typeface="+mn-cs"/>
        </a:defRPr>
      </a:lvl8pPr>
      <a:lvl9pPr marL="1852613" indent="-3175" algn="ctr" rtl="0" fontAlgn="base">
        <a:lnSpc>
          <a:spcPct val="90000"/>
        </a:lnSpc>
        <a:spcBef>
          <a:spcPct val="0"/>
        </a:spcBef>
        <a:spcAft>
          <a:spcPct val="0"/>
        </a:spcAft>
        <a:buFont typeface="Arial" charset="0"/>
        <a:defRPr sz="1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260350"/>
            <a:ext cx="7831137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434" name="Line 12"/>
          <p:cNvSpPr>
            <a:spLocks noChangeShapeType="1"/>
          </p:cNvSpPr>
          <p:nvPr userDrawn="1"/>
        </p:nvSpPr>
        <p:spPr bwMode="gray">
          <a:xfrm flipV="1">
            <a:off x="4572000" y="209550"/>
            <a:ext cx="0" cy="411163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mk-MK">
              <a:latin typeface="Arial" pitchFamily="34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1052513"/>
            <a:ext cx="8029575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57213" y="4849813"/>
            <a:ext cx="8029575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11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560B86A3-96AD-414D-8E7A-279E59430FAB}" type="datetime1">
              <a:rPr lang="mk-MK" smtClean="0"/>
              <a:pPr>
                <a:defRPr/>
              </a:pPr>
              <a:t>14.08.2017</a:t>
            </a:fld>
            <a:endParaRPr lang="en-US"/>
          </a:p>
        </p:txBody>
      </p:sp>
      <p:pic>
        <p:nvPicPr>
          <p:cNvPr id="10246" name="Picture 8" descr="OBSG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850" y="6256338"/>
            <a:ext cx="1223963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11" descr="building.png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24750" y="6264275"/>
            <a:ext cx="1273175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80" r:id="rId7"/>
    <p:sldLayoutId id="2147483975" r:id="rId8"/>
    <p:sldLayoutId id="2147483976" r:id="rId9"/>
    <p:sldLayoutId id="2147483977" r:id="rId10"/>
    <p:sldLayoutId id="2147483978" r:id="rId11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100000"/>
        </a:spcBef>
        <a:spcAft>
          <a:spcPct val="0"/>
        </a:spcAft>
        <a:buClr>
          <a:srgbClr val="666666"/>
        </a:buClr>
        <a:buFont typeface="Wingdings" pitchFamily="2" charset="2"/>
        <a:buChar char="§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360363" indent="-177800" algn="l" rtl="0" eaLnBrk="0" fontAlgn="base" hangingPunct="0">
        <a:spcBef>
          <a:spcPct val="50000"/>
        </a:spcBef>
        <a:spcAft>
          <a:spcPct val="0"/>
        </a:spcAft>
        <a:buChar char="•"/>
        <a:defRPr sz="1300">
          <a:solidFill>
            <a:srgbClr val="000000"/>
          </a:solidFill>
          <a:latin typeface="+mn-lt"/>
          <a:ea typeface="Arial" charset="0"/>
          <a:cs typeface="+mn-cs"/>
        </a:defRPr>
      </a:lvl2pPr>
      <a:lvl3pPr marL="542925" indent="-180975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▫"/>
        <a:defRPr sz="1100">
          <a:solidFill>
            <a:srgbClr val="000000"/>
          </a:solidFill>
          <a:latin typeface="+mn-lt"/>
          <a:ea typeface="Arial" charset="0"/>
          <a:cs typeface="+mn-cs"/>
        </a:defRPr>
      </a:lvl3pPr>
      <a:lvl4pPr marL="723900" indent="-17938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-"/>
        <a:defRPr sz="900">
          <a:solidFill>
            <a:srgbClr val="000000"/>
          </a:solidFill>
          <a:latin typeface="+mn-lt"/>
          <a:ea typeface="Arial" charset="0"/>
          <a:cs typeface="+mn-cs"/>
        </a:defRPr>
      </a:lvl4pPr>
      <a:lvl5pPr marL="885825" indent="-160338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5pPr>
      <a:lvl6pPr marL="13430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6pPr>
      <a:lvl7pPr marL="18002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7pPr>
      <a:lvl8pPr marL="22574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8pPr>
      <a:lvl9pPr marL="27146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dancho84.shinyapps.io/shiny-app/" TargetMode="Externa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dancho84.shinyapps.io/shiny-app/" TargetMode="Externa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shiny-server-pro/" TargetMode="External"/><Relationship Id="rId2" Type="http://schemas.openxmlformats.org/officeDocument/2006/relationships/hyperlink" Target="http://docs.rstudio.com/shinyapps.io/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4"/>
          <p:cNvSpPr>
            <a:spLocks noChangeArrowheads="1"/>
          </p:cNvSpPr>
          <p:nvPr/>
        </p:nvSpPr>
        <p:spPr bwMode="gray">
          <a:xfrm>
            <a:off x="430213" y="188913"/>
            <a:ext cx="3925887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endParaRPr lang="en-US" sz="1100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0" y="2204864"/>
            <a:ext cx="9144000" cy="865312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mk-MK" sz="540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uLnTx/>
              <a:uFillTx/>
              <a:latin typeface="Calibri Light" pitchFamily="34" charset="0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gray">
          <a:xfrm>
            <a:off x="0" y="3644825"/>
            <a:ext cx="9144000" cy="64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defRPr/>
            </a:pPr>
            <a:endParaRPr lang="en-US" sz="4400" kern="0" dirty="0">
              <a:solidFill>
                <a:srgbClr val="E60028"/>
              </a:solidFill>
              <a:latin typeface="Calibri Light" pitchFamily="34" charset="0"/>
              <a:ea typeface="+mj-ea"/>
              <a:cs typeface="+mj-cs"/>
            </a:endParaRPr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196752"/>
            <a:ext cx="6264696" cy="321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619672" y="4725144"/>
            <a:ext cx="5760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Data Quality – Corporate Clients </a:t>
            </a:r>
          </a:p>
          <a:p>
            <a:r>
              <a:rPr lang="en-US" dirty="0" smtClean="0"/>
              <a:t>How to make the most of bank data</a:t>
            </a:r>
            <a:endParaRPr lang="mk-MK" dirty="0"/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0" y="62372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>
                <a:latin typeface="Calibri Light" pitchFamily="34" charset="0"/>
              </a:rPr>
              <a:t>19 July 2017</a:t>
            </a:r>
            <a:endParaRPr lang="mk-MK" sz="1200" dirty="0">
              <a:latin typeface="Calibr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63" y="260350"/>
            <a:ext cx="7831137" cy="500063"/>
          </a:xfrm>
        </p:spPr>
        <p:txBody>
          <a:bodyPr/>
          <a:lstStyle/>
          <a:p>
            <a:r>
              <a:rPr lang="en-US" b="0" dirty="0" smtClean="0"/>
              <a:t>Opportunities</a:t>
            </a:r>
            <a:r>
              <a:rPr lang="en-US" dirty="0" smtClean="0"/>
              <a:t>: </a:t>
            </a:r>
            <a:r>
              <a:rPr lang="en-US" b="0" i="1" dirty="0" smtClean="0"/>
              <a:t>Application management</a:t>
            </a:r>
            <a:endParaRPr lang="mk-MK" dirty="0"/>
          </a:p>
        </p:txBody>
      </p:sp>
      <p:pic>
        <p:nvPicPr>
          <p:cNvPr id="6" name="Picture 5" descr="shinyappsLog (1).png"/>
          <p:cNvPicPr>
            <a:picLocks noChangeAspect="1"/>
          </p:cNvPicPr>
          <p:nvPr/>
        </p:nvPicPr>
        <p:blipFill>
          <a:blip r:embed="rId2" cstate="print"/>
          <a:srcRect r="2586"/>
          <a:stretch>
            <a:fillRect/>
          </a:stretch>
        </p:blipFill>
        <p:spPr>
          <a:xfrm>
            <a:off x="1279505" y="2326373"/>
            <a:ext cx="6244823" cy="35508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836712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The technology enables pro-active management of the application with some of the following options:</a:t>
            </a:r>
          </a:p>
          <a:p>
            <a:pPr algn="l"/>
            <a:endParaRPr lang="en-US" sz="1400" dirty="0" smtClean="0"/>
          </a:p>
          <a:p>
            <a:pPr lvl="1" algn="l">
              <a:buFont typeface="Wingdings" pitchFamily="2" charset="2"/>
              <a:buChar char="§"/>
            </a:pPr>
            <a:r>
              <a:rPr lang="en-US" sz="1400" dirty="0" smtClean="0"/>
              <a:t> Hosting multiple apps at multiple domains;</a:t>
            </a:r>
          </a:p>
          <a:p>
            <a:pPr lvl="1" algn="l">
              <a:buFont typeface="Wingdings" pitchFamily="2" charset="2"/>
              <a:buChar char="§"/>
            </a:pPr>
            <a:r>
              <a:rPr lang="en-US" sz="1400" dirty="0" smtClean="0"/>
              <a:t> User management;</a:t>
            </a:r>
          </a:p>
          <a:p>
            <a:pPr lvl="1" algn="l">
              <a:buFont typeface="Wingdings" pitchFamily="2" charset="2"/>
              <a:buChar char="§"/>
            </a:pPr>
            <a:r>
              <a:rPr lang="en-US" sz="1400" dirty="0" smtClean="0"/>
              <a:t> Logs of user activity;</a:t>
            </a:r>
          </a:p>
          <a:p>
            <a:pPr lvl="1" algn="l">
              <a:buFont typeface="Wingdings" pitchFamily="2" charset="2"/>
              <a:buChar char="§"/>
            </a:pPr>
            <a:r>
              <a:rPr lang="en-US" sz="1400" dirty="0" smtClean="0"/>
              <a:t> Analytics of application usage.</a:t>
            </a:r>
            <a:endParaRPr lang="mk-MK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350"/>
            <a:ext cx="7831137" cy="500063"/>
          </a:xfrm>
        </p:spPr>
        <p:txBody>
          <a:bodyPr/>
          <a:lstStyle/>
          <a:p>
            <a:r>
              <a:rPr lang="en-US" dirty="0" smtClean="0"/>
              <a:t>Application: </a:t>
            </a:r>
            <a:r>
              <a:rPr lang="en-US" b="0" i="1" dirty="0" smtClean="0"/>
              <a:t>Example</a:t>
            </a:r>
            <a:r>
              <a:rPr lang="en-US" dirty="0" smtClean="0"/>
              <a:t> </a:t>
            </a:r>
            <a:endParaRPr lang="mk-MK" dirty="0"/>
          </a:p>
        </p:txBody>
      </p:sp>
      <p:pic>
        <p:nvPicPr>
          <p:cNvPr id="3" name="Picture 2" descr="FTHhjAm67h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238" y="980728"/>
            <a:ext cx="8301210" cy="482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263" y="260350"/>
            <a:ext cx="7831137" cy="500063"/>
          </a:xfrm>
        </p:spPr>
        <p:txBody>
          <a:bodyPr/>
          <a:lstStyle/>
          <a:p>
            <a:r>
              <a:rPr lang="en-US" dirty="0" smtClean="0"/>
              <a:t>Example Application (1/2)</a:t>
            </a:r>
            <a:endParaRPr lang="mk-MK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890717"/>
            <a:ext cx="8590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Application purpose</a:t>
            </a:r>
            <a:r>
              <a:rPr lang="en-US" sz="1400" dirty="0" smtClean="0"/>
              <a:t>: </a:t>
            </a:r>
            <a:r>
              <a:rPr lang="en-US" sz="1400" i="1" dirty="0" smtClean="0"/>
              <a:t>Sales analytics</a:t>
            </a:r>
          </a:p>
          <a:p>
            <a:pPr algn="l"/>
            <a:endParaRPr lang="en-US" sz="1400" b="1" dirty="0" smtClean="0"/>
          </a:p>
          <a:p>
            <a:pPr algn="l"/>
            <a:r>
              <a:rPr lang="en-US" sz="1400" b="1" dirty="0" smtClean="0"/>
              <a:t>Link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2"/>
              </a:rPr>
              <a:t>https://mdancho84.shinyapps.io/shiny-app/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pic>
        <p:nvPicPr>
          <p:cNvPr id="7" name="Picture 6" descr="Sales-Analytics-768x38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1772816"/>
            <a:ext cx="6984777" cy="3483293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2843809" y="2663820"/>
            <a:ext cx="432048" cy="2565380"/>
          </a:xfrm>
          <a:prstGeom prst="rightBrace">
            <a:avLst/>
          </a:prstGeom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9" name="Rectangle 18"/>
          <p:cNvSpPr/>
          <p:nvPr/>
        </p:nvSpPr>
        <p:spPr>
          <a:xfrm>
            <a:off x="323528" y="5589240"/>
            <a:ext cx="4761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00" i="1" dirty="0" smtClean="0">
                <a:solidFill>
                  <a:srgbClr val="00B050"/>
                </a:solidFill>
              </a:rPr>
              <a:t>User input in pane changes the view of analytics and data</a:t>
            </a:r>
            <a:endParaRPr lang="mk-MK" sz="1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263" y="260350"/>
            <a:ext cx="7831137" cy="500063"/>
          </a:xfrm>
        </p:spPr>
        <p:txBody>
          <a:bodyPr/>
          <a:lstStyle/>
          <a:p>
            <a:r>
              <a:rPr lang="en-US" dirty="0" smtClean="0"/>
              <a:t>Example Application (1/2)</a:t>
            </a:r>
            <a:endParaRPr lang="mk-MK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890717"/>
            <a:ext cx="8590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Application purpose</a:t>
            </a:r>
            <a:r>
              <a:rPr lang="en-US" sz="1400" dirty="0" smtClean="0"/>
              <a:t>: </a:t>
            </a:r>
            <a:r>
              <a:rPr lang="en-US" sz="1400" i="1" dirty="0" smtClean="0"/>
              <a:t>Sales analytics</a:t>
            </a:r>
          </a:p>
          <a:p>
            <a:pPr algn="l"/>
            <a:endParaRPr lang="en-US" sz="1400" b="1" dirty="0" smtClean="0"/>
          </a:p>
          <a:p>
            <a:pPr algn="l"/>
            <a:r>
              <a:rPr lang="en-US" sz="1400" b="1" dirty="0" smtClean="0"/>
              <a:t>Link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2"/>
              </a:rPr>
              <a:t>https://mdancho84.shinyapps.io/shiny-app/</a:t>
            </a:r>
            <a:endParaRPr lang="en-US" sz="1400" dirty="0" smtClean="0"/>
          </a:p>
          <a:p>
            <a:pPr algn="l"/>
            <a:endParaRPr lang="en-US" sz="1400" dirty="0" smtClean="0"/>
          </a:p>
        </p:txBody>
      </p:sp>
      <p:pic>
        <p:nvPicPr>
          <p:cNvPr id="8" name="Picture 7" descr="shiny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1700807"/>
            <a:ext cx="6162975" cy="3816425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2627784" y="3429000"/>
            <a:ext cx="432048" cy="1845300"/>
          </a:xfrm>
          <a:prstGeom prst="rightBrace">
            <a:avLst/>
          </a:prstGeom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0" name="Rectangle 9"/>
          <p:cNvSpPr/>
          <p:nvPr/>
        </p:nvSpPr>
        <p:spPr>
          <a:xfrm>
            <a:off x="323528" y="5634340"/>
            <a:ext cx="4761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00" i="1" dirty="0" smtClean="0">
                <a:solidFill>
                  <a:srgbClr val="00B050"/>
                </a:solidFill>
              </a:rPr>
              <a:t>User input in pane changes the view of analytics and data</a:t>
            </a:r>
            <a:endParaRPr lang="mk-MK" sz="140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40352" y="2473732"/>
            <a:ext cx="1050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i="1" dirty="0" smtClean="0">
                <a:solidFill>
                  <a:srgbClr val="00B050"/>
                </a:solidFill>
              </a:rPr>
              <a:t>Download </a:t>
            </a:r>
          </a:p>
          <a:p>
            <a:pPr algn="r"/>
            <a:r>
              <a:rPr lang="en-US" sz="1400" i="1" dirty="0" smtClean="0">
                <a:solidFill>
                  <a:srgbClr val="00B050"/>
                </a:solidFill>
              </a:rPr>
              <a:t>select data</a:t>
            </a:r>
            <a:endParaRPr lang="mk-MK" sz="1400" dirty="0">
              <a:solidFill>
                <a:srgbClr val="00B050"/>
              </a:solidFill>
            </a:endParaRPr>
          </a:p>
        </p:txBody>
      </p:sp>
      <p:cxnSp>
        <p:nvCxnSpPr>
          <p:cNvPr id="13" name="Straight Connector 12"/>
          <p:cNvCxnSpPr>
            <a:endCxn id="11" idx="1"/>
          </p:cNvCxnSpPr>
          <p:nvPr/>
        </p:nvCxnSpPr>
        <p:spPr>
          <a:xfrm>
            <a:off x="7092280" y="2545740"/>
            <a:ext cx="648072" cy="189602"/>
          </a:xfrm>
          <a:prstGeom prst="line">
            <a:avLst/>
          </a:prstGeom>
          <a:ln w="15875">
            <a:solidFill>
              <a:srgbClr val="00B05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263" y="260350"/>
            <a:ext cx="7831137" cy="500063"/>
          </a:xfrm>
        </p:spPr>
        <p:txBody>
          <a:bodyPr/>
          <a:lstStyle/>
          <a:p>
            <a:r>
              <a:rPr lang="en-US" dirty="0" smtClean="0"/>
              <a:t>Example Application (2/2)</a:t>
            </a:r>
            <a:endParaRPr lang="mk-MK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890717"/>
            <a:ext cx="8590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/>
              <a:t>Application purpose</a:t>
            </a:r>
            <a:r>
              <a:rPr lang="en-US" sz="1400" dirty="0" smtClean="0"/>
              <a:t>: </a:t>
            </a:r>
            <a:r>
              <a:rPr lang="en-US" sz="1400" i="1" dirty="0" smtClean="0"/>
              <a:t>Geo-spatial analytics</a:t>
            </a:r>
          </a:p>
          <a:p>
            <a:pPr algn="l"/>
            <a:r>
              <a:rPr lang="en-US" sz="1400" b="1" dirty="0" smtClean="0"/>
              <a:t>Link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2"/>
              </a:rPr>
              <a:t>https://walkerke.shinyapps.io/neighborhood_diversity/#explore-metros</a:t>
            </a:r>
            <a:endParaRPr lang="en-US" sz="1400" dirty="0" smtClean="0"/>
          </a:p>
          <a:p>
            <a:pPr algn="l"/>
            <a:endParaRPr lang="en-US" sz="1400" dirty="0" smtClean="0"/>
          </a:p>
          <a:p>
            <a:pPr algn="l"/>
            <a:endParaRPr lang="en-US" sz="1400" dirty="0" smtClean="0"/>
          </a:p>
        </p:txBody>
      </p:sp>
      <p:pic>
        <p:nvPicPr>
          <p:cNvPr id="7" name="Picture 6" descr="shiny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1468105"/>
            <a:ext cx="6048672" cy="4499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350"/>
            <a:ext cx="7831137" cy="500063"/>
          </a:xfrm>
        </p:spPr>
        <p:txBody>
          <a:bodyPr/>
          <a:lstStyle/>
          <a:p>
            <a:r>
              <a:rPr lang="en-US" dirty="0" smtClean="0"/>
              <a:t>Pricing</a:t>
            </a:r>
            <a:endParaRPr lang="mk-MK" dirty="0"/>
          </a:p>
        </p:txBody>
      </p:sp>
      <p:sp>
        <p:nvSpPr>
          <p:cNvPr id="4" name="Rectangle 3"/>
          <p:cNvSpPr/>
          <p:nvPr/>
        </p:nvSpPr>
        <p:spPr>
          <a:xfrm>
            <a:off x="323528" y="908720"/>
            <a:ext cx="4752528" cy="5112568"/>
          </a:xfrm>
          <a:prstGeom prst="rect">
            <a:avLst/>
          </a:prstGeom>
          <a:noFill/>
          <a:ln>
            <a:solidFill>
              <a:srgbClr val="170000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" name="Rectangle 4"/>
          <p:cNvSpPr/>
          <p:nvPr/>
        </p:nvSpPr>
        <p:spPr>
          <a:xfrm>
            <a:off x="5148064" y="908720"/>
            <a:ext cx="3672408" cy="5112568"/>
          </a:xfrm>
          <a:prstGeom prst="rect">
            <a:avLst/>
          </a:prstGeom>
          <a:noFill/>
          <a:ln>
            <a:solidFill>
              <a:srgbClr val="170000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" name="TextBox 5"/>
          <p:cNvSpPr txBox="1"/>
          <p:nvPr/>
        </p:nvSpPr>
        <p:spPr>
          <a:xfrm>
            <a:off x="1835696" y="980728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Cloud solutions</a:t>
            </a:r>
            <a:endParaRPr lang="mk-MK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45939" y="1032991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Internal </a:t>
            </a:r>
          </a:p>
          <a:p>
            <a:r>
              <a:rPr lang="en-US" sz="1400" dirty="0" smtClean="0"/>
              <a:t>Shiny Server</a:t>
            </a:r>
            <a:endParaRPr lang="mk-MK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336" y="1340768"/>
            <a:ext cx="3856664" cy="267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7544" y="414908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/>
              <a:t>Both solutions: </a:t>
            </a:r>
          </a:p>
          <a:p>
            <a:pPr marL="361950" indent="-180975" algn="l">
              <a:buFont typeface="Wingdings" pitchFamily="2" charset="2"/>
              <a:buChar char="§"/>
            </a:pPr>
            <a:r>
              <a:rPr lang="en-US" sz="1200" dirty="0" smtClean="0"/>
              <a:t> Data can be located on internal database or on the cloud (Amazon Web Services, Microsoft Azure, </a:t>
            </a:r>
            <a:r>
              <a:rPr lang="en-US" sz="1200" dirty="0" err="1" smtClean="0"/>
              <a:t>Rstudio</a:t>
            </a:r>
            <a:r>
              <a:rPr lang="en-US" sz="1200" dirty="0" smtClean="0"/>
              <a:t>)</a:t>
            </a:r>
          </a:p>
          <a:p>
            <a:pPr marL="361950" indent="-180975" algn="l">
              <a:buFont typeface="Wingdings" pitchFamily="2" charset="2"/>
              <a:buChar char="§"/>
              <a:tabLst>
                <a:tab pos="180975" algn="l"/>
              </a:tabLst>
            </a:pPr>
            <a:r>
              <a:rPr lang="en-US" sz="1200" dirty="0" smtClean="0"/>
              <a:t>  Application is hosted on the cloud</a:t>
            </a:r>
          </a:p>
          <a:p>
            <a:pPr algn="l">
              <a:buFont typeface="Wingdings" pitchFamily="2" charset="2"/>
              <a:buChar char="§"/>
            </a:pPr>
            <a:endParaRPr lang="mk-MK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753" y="4941168"/>
            <a:ext cx="4570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/>
              <a:t>Differences: </a:t>
            </a:r>
          </a:p>
          <a:p>
            <a:pPr marL="450850" indent="-179388" algn="l">
              <a:buFont typeface="Wingdings" pitchFamily="2" charset="2"/>
              <a:buChar char="§"/>
            </a:pPr>
            <a:r>
              <a:rPr lang="en-US" sz="1200" dirty="0" smtClean="0"/>
              <a:t>  Professional solution offers possibility to host application  on </a:t>
            </a:r>
            <a:r>
              <a:rPr lang="en-US" sz="1200" i="1" dirty="0" smtClean="0"/>
              <a:t>custom domain</a:t>
            </a:r>
            <a:r>
              <a:rPr lang="en-US" sz="1200" dirty="0" smtClean="0"/>
              <a:t>: </a:t>
            </a:r>
            <a:r>
              <a:rPr lang="en-US" sz="1200" b="1" i="1" dirty="0" smtClean="0"/>
              <a:t>ohridskabanka.mk/dashboard</a:t>
            </a:r>
            <a:r>
              <a:rPr lang="en-US" sz="1200" dirty="0" smtClean="0"/>
              <a:t>, this also enables </a:t>
            </a:r>
            <a:r>
              <a:rPr lang="en-US" sz="1200" i="1" dirty="0" smtClean="0"/>
              <a:t>additional security options such as </a:t>
            </a:r>
            <a:r>
              <a:rPr lang="en-US" sz="1200" b="1" i="1" dirty="0" smtClean="0"/>
              <a:t>token </a:t>
            </a:r>
          </a:p>
          <a:p>
            <a:pPr marL="450850" algn="l"/>
            <a:r>
              <a:rPr lang="en-US" sz="1200" b="1" i="1" dirty="0" smtClean="0"/>
              <a:t>authentication</a:t>
            </a:r>
            <a:r>
              <a:rPr lang="en-US" sz="1200" dirty="0" smtClean="0"/>
              <a:t>. </a:t>
            </a:r>
            <a:endParaRPr lang="mk-MK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292080" y="1688028"/>
            <a:ext cx="453650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/>
              <a:t>Security benefits: 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dirty="0" smtClean="0"/>
              <a:t>  Application and Data is hosted on internal </a:t>
            </a:r>
          </a:p>
          <a:p>
            <a:pPr algn="l"/>
            <a:r>
              <a:rPr lang="en-US" sz="1200" dirty="0" smtClean="0"/>
              <a:t>OBSG server 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dirty="0" smtClean="0"/>
              <a:t> Custom tailored security measures: access </a:t>
            </a:r>
          </a:p>
          <a:p>
            <a:pPr algn="l"/>
            <a:r>
              <a:rPr lang="en-US" sz="1200" dirty="0" smtClean="0"/>
              <a:t>behind firewall, limitation to handful of IP </a:t>
            </a:r>
          </a:p>
          <a:p>
            <a:pPr algn="l"/>
            <a:r>
              <a:rPr lang="en-US" sz="1200" dirty="0" smtClean="0"/>
              <a:t>Addresses, token or other type of authentication</a:t>
            </a:r>
          </a:p>
          <a:p>
            <a:pPr algn="l"/>
            <a:endParaRPr lang="en-US" sz="1200" b="1" dirty="0" smtClean="0"/>
          </a:p>
          <a:p>
            <a:pPr algn="l"/>
            <a:r>
              <a:rPr lang="en-US" sz="1200" b="1" dirty="0" smtClean="0"/>
              <a:t>Computational benefits: 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b="1" dirty="0" smtClean="0"/>
              <a:t> </a:t>
            </a:r>
            <a:r>
              <a:rPr lang="en-US" sz="1200" dirty="0" smtClean="0"/>
              <a:t>Unlimited number of active hours</a:t>
            </a:r>
          </a:p>
          <a:p>
            <a:pPr algn="l"/>
            <a:endParaRPr lang="en-US" sz="1200" b="1" dirty="0" smtClean="0"/>
          </a:p>
          <a:p>
            <a:pPr algn="l"/>
            <a:r>
              <a:rPr lang="en-US" sz="1200" b="1" dirty="0" smtClean="0"/>
              <a:t>Side effects: 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b="1" dirty="0" smtClean="0"/>
              <a:t>  </a:t>
            </a:r>
            <a:r>
              <a:rPr lang="en-US" sz="1200" dirty="0" smtClean="0"/>
              <a:t>Cost of</a:t>
            </a:r>
            <a:r>
              <a:rPr lang="en-US" sz="1200" b="1" dirty="0" smtClean="0"/>
              <a:t> </a:t>
            </a: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</a:rPr>
              <a:t>$833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/month or $9,995 a year</a:t>
            </a:r>
          </a:p>
          <a:p>
            <a:pPr algn="l">
              <a:buFont typeface="Wingdings" pitchFamily="2" charset="2"/>
              <a:buChar char="§"/>
            </a:pPr>
            <a:r>
              <a:rPr lang="en-US" sz="1200" dirty="0" smtClean="0">
                <a:solidFill>
                  <a:srgbClr val="170000"/>
                </a:solidFill>
              </a:rPr>
              <a:t>  Complexity in setting up the server and server </a:t>
            </a:r>
          </a:p>
          <a:p>
            <a:pPr algn="l"/>
            <a:r>
              <a:rPr lang="en-US" sz="1200" dirty="0" smtClean="0">
                <a:solidFill>
                  <a:srgbClr val="170000"/>
                </a:solidFill>
              </a:rPr>
              <a:t>maintainment </a:t>
            </a:r>
          </a:p>
          <a:p>
            <a:pPr algn="l"/>
            <a:endParaRPr lang="en-US" sz="1200" dirty="0" smtClean="0"/>
          </a:p>
          <a:p>
            <a:pPr algn="l"/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350"/>
            <a:ext cx="7831137" cy="500063"/>
          </a:xfrm>
        </p:spPr>
        <p:txBody>
          <a:bodyPr/>
          <a:lstStyle/>
          <a:p>
            <a:r>
              <a:rPr lang="en-US" dirty="0" smtClean="0"/>
              <a:t>Further details</a:t>
            </a:r>
            <a:endParaRPr lang="mk-MK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sz="1300" dirty="0" smtClean="0"/>
              <a:t>Documentation: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300" b="1" dirty="0" smtClean="0"/>
              <a:t>Open Source solution </a:t>
            </a:r>
            <a:r>
              <a:rPr lang="en-US" sz="1300" dirty="0" smtClean="0"/>
              <a:t>- shiny.io link: </a:t>
            </a:r>
          </a:p>
          <a:p>
            <a:pPr marL="1257300" lvl="2" indent="-342900" algn="l">
              <a:buFont typeface="Courier New" pitchFamily="49" charset="0"/>
              <a:buChar char="o"/>
            </a:pPr>
            <a:r>
              <a:rPr lang="en-US" sz="1300" dirty="0" smtClean="0"/>
              <a:t>Options and pricing: http://www.shinyapps.io/</a:t>
            </a:r>
          </a:p>
          <a:p>
            <a:pPr marL="1257300" lvl="2" indent="-342900" algn="l">
              <a:buFont typeface="Courier New" pitchFamily="49" charset="0"/>
              <a:buChar char="o"/>
            </a:pPr>
            <a:r>
              <a:rPr lang="en-US" sz="1300" dirty="0" smtClean="0"/>
              <a:t>Tech specification: </a:t>
            </a:r>
            <a:r>
              <a:rPr lang="en-US" sz="1300" dirty="0" smtClean="0">
                <a:hlinkClick r:id="rId2"/>
              </a:rPr>
              <a:t>http://docs.rstudio.com/shinyapps.io/</a:t>
            </a:r>
            <a:endParaRPr lang="en-US" sz="1300" dirty="0" smtClean="0"/>
          </a:p>
          <a:p>
            <a:pPr marL="1257300" lvl="2" indent="-342900" algn="l">
              <a:buFont typeface="Courier New" pitchFamily="49" charset="0"/>
              <a:buChar char="o"/>
            </a:pPr>
            <a:endParaRPr lang="en-US" sz="1300" dirty="0" smtClean="0"/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300" b="1" dirty="0" smtClean="0"/>
              <a:t>Onsite Server </a:t>
            </a:r>
            <a:r>
              <a:rPr lang="en-US" sz="1300" dirty="0" smtClean="0"/>
              <a:t>- shiny server link: </a:t>
            </a:r>
          </a:p>
          <a:p>
            <a:pPr marL="1257300" lvl="2" indent="-342900" algn="l">
              <a:buFont typeface="Courier New" pitchFamily="49" charset="0"/>
              <a:buChar char="o"/>
            </a:pPr>
            <a:r>
              <a:rPr lang="en-US" sz="1300" dirty="0" smtClean="0"/>
              <a:t>Options and pricing: https://www.rstudio.com/pricing/</a:t>
            </a:r>
          </a:p>
          <a:p>
            <a:pPr marL="1257300" lvl="2" indent="-342900" algn="l">
              <a:buFont typeface="Courier New" pitchFamily="49" charset="0"/>
              <a:buChar char="o"/>
            </a:pPr>
            <a:r>
              <a:rPr lang="en-US" sz="1300" dirty="0" smtClean="0"/>
              <a:t>Tech specification: </a:t>
            </a:r>
            <a:r>
              <a:rPr lang="en-US" sz="1300" dirty="0" smtClean="0">
                <a:hlinkClick r:id="rId3"/>
              </a:rPr>
              <a:t>https://www.rstudio.com/products/shiny-server-pro/</a:t>
            </a:r>
            <a:endParaRPr lang="en-US" sz="1300" dirty="0" smtClean="0"/>
          </a:p>
          <a:p>
            <a:pPr marL="342900" indent="-342900" algn="l"/>
            <a:endParaRPr lang="en-US" sz="1300" dirty="0" smtClean="0"/>
          </a:p>
          <a:p>
            <a:pPr marL="342900" indent="-342900" algn="l"/>
            <a:r>
              <a:rPr lang="en-US" sz="1300" dirty="0" smtClean="0"/>
              <a:t>2.    Free applications examples: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300" b="1" dirty="0" smtClean="0"/>
              <a:t>Link</a:t>
            </a:r>
            <a:r>
              <a:rPr lang="en-US" sz="1300" dirty="0" smtClean="0"/>
              <a:t>:  https://www.showmeshiny.com/</a:t>
            </a:r>
          </a:p>
          <a:p>
            <a:pPr marL="1257300" lvl="2" indent="-342900" algn="l"/>
            <a:endParaRPr lang="en-US" sz="1300" dirty="0" smtClean="0"/>
          </a:p>
          <a:p>
            <a:pPr marL="1257300" lvl="2" indent="-342900" algn="l">
              <a:buFont typeface="Courier New" pitchFamily="49" charset="0"/>
              <a:buChar char="o"/>
            </a:pPr>
            <a:endParaRPr lang="en-US" sz="1300" dirty="0" smtClean="0"/>
          </a:p>
          <a:p>
            <a:pPr marL="1257300" lvl="2" indent="-342900" algn="l">
              <a:buFont typeface="Courier New" pitchFamily="49" charset="0"/>
              <a:buChar char="o"/>
            </a:pPr>
            <a:endParaRPr lang="en-US" sz="1300" dirty="0" smtClean="0"/>
          </a:p>
          <a:p>
            <a:pPr algn="l"/>
            <a:endParaRPr lang="en-US" sz="1300" i="1" dirty="0" smtClean="0"/>
          </a:p>
          <a:p>
            <a:pPr algn="l"/>
            <a:endParaRPr lang="en-US" sz="1300" i="1" dirty="0" smtClean="0"/>
          </a:p>
          <a:p>
            <a:pPr algn="l"/>
            <a:endParaRPr lang="en-US" sz="1300" i="1" dirty="0" smtClean="0"/>
          </a:p>
          <a:p>
            <a:pPr algn="l"/>
            <a:r>
              <a:rPr lang="en-US" sz="1300" b="1" dirty="0" smtClean="0"/>
              <a:t>	 </a:t>
            </a:r>
            <a:endParaRPr lang="en-US" sz="13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3265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Agenda</a:t>
            </a:r>
            <a:endParaRPr lang="mk-MK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980728"/>
            <a:ext cx="32415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 smtClean="0"/>
              <a:t>Overview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sz="2000" dirty="0" smtClean="0"/>
              <a:t>Encountered issues 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sz="2000" dirty="0" smtClean="0"/>
              <a:t>Potential opportunities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350"/>
            <a:ext cx="7831137" cy="500063"/>
          </a:xfrm>
        </p:spPr>
        <p:txBody>
          <a:bodyPr/>
          <a:lstStyle/>
          <a:p>
            <a:r>
              <a:rPr lang="en-US" b="0" dirty="0" smtClean="0"/>
              <a:t>Overview (1/2)</a:t>
            </a:r>
            <a:endParaRPr lang="mk-MK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dirty="0" smtClean="0"/>
              <a:t>As a second milestone of the data audit roadmap, defined in March ’17 and adjusted at Q2 OBSG 50, </a:t>
            </a:r>
          </a:p>
          <a:p>
            <a:pPr algn="l"/>
            <a:r>
              <a:rPr lang="en-US" sz="1300" dirty="0" smtClean="0"/>
              <a:t>we preformed an analysis the </a:t>
            </a:r>
            <a:r>
              <a:rPr lang="en-US" sz="1300" b="1" dirty="0" smtClean="0"/>
              <a:t>corporate demographic data</a:t>
            </a:r>
            <a:r>
              <a:rPr lang="en-US" sz="1300" dirty="0" smtClean="0"/>
              <a:t>.</a:t>
            </a:r>
          </a:p>
          <a:p>
            <a:pPr algn="l"/>
            <a:endParaRPr lang="en-US" sz="1300" dirty="0" smtClean="0"/>
          </a:p>
          <a:p>
            <a:pPr algn="l"/>
            <a:r>
              <a:rPr lang="en-US" sz="1300" b="1" dirty="0" smtClean="0"/>
              <a:t>1. Data points analyzed: </a:t>
            </a:r>
          </a:p>
          <a:p>
            <a:pPr algn="l"/>
            <a:endParaRPr lang="en-US" sz="1300" dirty="0" smtClean="0"/>
          </a:p>
          <a:p>
            <a:pPr lvl="1" algn="l">
              <a:buFont typeface="Arial" pitchFamily="34" charset="0"/>
              <a:buChar char="•"/>
            </a:pPr>
            <a:r>
              <a:rPr lang="en-US" sz="1300" b="1" dirty="0" smtClean="0"/>
              <a:t>  Legal status</a:t>
            </a:r>
            <a:r>
              <a:rPr lang="en-US" sz="1300" dirty="0" smtClean="0"/>
              <a:t>: </a:t>
            </a:r>
            <a:r>
              <a:rPr lang="en-US" sz="1300" i="1" dirty="0" smtClean="0"/>
              <a:t>DOOEL, DOO, Inc, etc</a:t>
            </a:r>
            <a:r>
              <a:rPr lang="en-US" sz="1300" dirty="0" smtClean="0"/>
              <a:t>;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dirty="0" smtClean="0"/>
              <a:t>  Company size: </a:t>
            </a:r>
            <a:r>
              <a:rPr lang="en-US" sz="1300" dirty="0" smtClean="0"/>
              <a:t> </a:t>
            </a:r>
            <a:r>
              <a:rPr lang="en-US" sz="1300" i="1" dirty="0" smtClean="0"/>
              <a:t>Micro, Small, Medium, Large</a:t>
            </a:r>
            <a:r>
              <a:rPr lang="en-US" sz="1300" dirty="0" smtClean="0"/>
              <a:t>;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dirty="0" smtClean="0"/>
              <a:t>  Market &amp; industry</a:t>
            </a:r>
            <a:r>
              <a:rPr lang="en-US" sz="1300" dirty="0" smtClean="0"/>
              <a:t>: </a:t>
            </a:r>
            <a:r>
              <a:rPr lang="en-US" sz="1300" i="1" dirty="0" smtClean="0"/>
              <a:t>Trade, Taxi services, etc; 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i="1" dirty="0" smtClean="0"/>
              <a:t>  </a:t>
            </a:r>
            <a:r>
              <a:rPr lang="en-US" sz="1300" b="1" dirty="0" smtClean="0"/>
              <a:t>Age since foundation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dirty="0" smtClean="0"/>
              <a:t>  Seniority with OBSG </a:t>
            </a:r>
          </a:p>
          <a:p>
            <a:pPr lvl="2" algn="l">
              <a:buFont typeface="Arial" pitchFamily="34" charset="0"/>
              <a:buChar char="•"/>
            </a:pPr>
            <a:r>
              <a:rPr lang="en-US" sz="1300" b="1" i="1" dirty="0" smtClean="0"/>
              <a:t>  </a:t>
            </a:r>
            <a:r>
              <a:rPr lang="en-US" sz="1300" i="1" dirty="0" smtClean="0"/>
              <a:t>Annual and Monthly average; </a:t>
            </a:r>
            <a:endParaRPr lang="en-US" sz="1300" dirty="0" smtClean="0"/>
          </a:p>
          <a:p>
            <a:pPr lvl="2" algn="l">
              <a:buFont typeface="Arial" pitchFamily="34" charset="0"/>
              <a:buChar char="•"/>
            </a:pPr>
            <a:r>
              <a:rPr lang="en-US" sz="1300" i="1" dirty="0" smtClean="0"/>
              <a:t>  Dependent on clients age, location, size;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dirty="0" smtClean="0"/>
              <a:t>  Outflow to competitors: </a:t>
            </a:r>
            <a:r>
              <a:rPr lang="en-US" sz="1300" i="1" dirty="0" smtClean="0"/>
              <a:t>OBSG’s corporate clients who are deponents at competitors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dirty="0" smtClean="0"/>
              <a:t>  Number of : </a:t>
            </a:r>
            <a:r>
              <a:rPr lang="en-US" sz="1300" i="1" dirty="0" smtClean="0"/>
              <a:t>OBSG’s corporate clients who are deponents at competitors</a:t>
            </a:r>
          </a:p>
          <a:p>
            <a:pPr algn="l"/>
            <a:endParaRPr lang="en-US" sz="1300" i="1" dirty="0" smtClean="0"/>
          </a:p>
          <a:p>
            <a:pPr algn="l"/>
            <a:r>
              <a:rPr lang="en-US" sz="1300" b="1" dirty="0" smtClean="0"/>
              <a:t>2. Data points missing or need improvement: </a:t>
            </a:r>
          </a:p>
          <a:p>
            <a:pPr algn="l"/>
            <a:endParaRPr lang="en-US" sz="1300" dirty="0" smtClean="0"/>
          </a:p>
          <a:p>
            <a:pPr lvl="1" algn="l">
              <a:buFont typeface="Arial" pitchFamily="34" charset="0"/>
              <a:buChar char="•"/>
            </a:pPr>
            <a:r>
              <a:rPr lang="en-US" sz="1300" b="1" dirty="0" smtClean="0"/>
              <a:t>  </a:t>
            </a:r>
            <a:r>
              <a:rPr lang="en-US" sz="1300" b="1" dirty="0" smtClean="0">
                <a:solidFill>
                  <a:srgbClr val="170000"/>
                </a:solidFill>
              </a:rPr>
              <a:t>Enterprises vs. Professionals separator</a:t>
            </a:r>
            <a:r>
              <a:rPr lang="en-US" sz="1300" dirty="0" smtClean="0">
                <a:solidFill>
                  <a:srgbClr val="170000"/>
                </a:solidFill>
              </a:rPr>
              <a:t>: </a:t>
            </a:r>
            <a:r>
              <a:rPr lang="en-US" sz="1300" i="1" dirty="0" smtClean="0">
                <a:solidFill>
                  <a:srgbClr val="FF0000"/>
                </a:solidFill>
              </a:rPr>
              <a:t>No indicator or clear method to split population;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i="1" dirty="0" smtClean="0">
                <a:solidFill>
                  <a:srgbClr val="170000"/>
                </a:solidFill>
              </a:rPr>
              <a:t>  </a:t>
            </a:r>
            <a:r>
              <a:rPr lang="en-US" sz="1300" b="1" dirty="0" smtClean="0">
                <a:solidFill>
                  <a:srgbClr val="170000"/>
                </a:solidFill>
              </a:rPr>
              <a:t>No activity indicator: </a:t>
            </a:r>
            <a:r>
              <a:rPr lang="en-US" sz="1300" i="1" dirty="0" smtClean="0">
                <a:solidFill>
                  <a:srgbClr val="FF0000"/>
                </a:solidFill>
              </a:rPr>
              <a:t>Currently determined through live accounts, a more precise definition needed; 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i="1" dirty="0" smtClean="0">
                <a:solidFill>
                  <a:srgbClr val="170000"/>
                </a:solidFill>
              </a:rPr>
              <a:t>  </a:t>
            </a:r>
            <a:r>
              <a:rPr lang="en-US" sz="1300" b="1" dirty="0" smtClean="0">
                <a:solidFill>
                  <a:srgbClr val="170000"/>
                </a:solidFill>
              </a:rPr>
              <a:t>Hard churn indicator: </a:t>
            </a:r>
            <a:r>
              <a:rPr lang="en-US" sz="1300" i="1" dirty="0" smtClean="0">
                <a:solidFill>
                  <a:srgbClr val="FF0000"/>
                </a:solidFill>
              </a:rPr>
              <a:t>No indicator to determine hard churners;</a:t>
            </a:r>
            <a:endParaRPr lang="en-US" sz="1300" dirty="0" smtClean="0">
              <a:solidFill>
                <a:srgbClr val="FF0000"/>
              </a:solidFill>
            </a:endParaRPr>
          </a:p>
          <a:p>
            <a:pPr lvl="1" algn="l">
              <a:buFont typeface="Arial" pitchFamily="34" charset="0"/>
              <a:buChar char="•"/>
            </a:pPr>
            <a:r>
              <a:rPr lang="en-US" sz="1300" b="1" dirty="0" smtClean="0">
                <a:solidFill>
                  <a:srgbClr val="170000"/>
                </a:solidFill>
              </a:rPr>
              <a:t>  Total number of employees per client</a:t>
            </a:r>
            <a:r>
              <a:rPr lang="en-US" sz="1300" dirty="0" smtClean="0">
                <a:solidFill>
                  <a:srgbClr val="170000"/>
                </a:solidFill>
              </a:rPr>
              <a:t>: </a:t>
            </a:r>
            <a:r>
              <a:rPr lang="en-US" sz="1300" i="1" dirty="0" smtClean="0">
                <a:solidFill>
                  <a:srgbClr val="FF0000"/>
                </a:solidFill>
              </a:rPr>
              <a:t>No data source; 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i="1" dirty="0" smtClean="0">
                <a:solidFill>
                  <a:srgbClr val="170000"/>
                </a:solidFill>
              </a:rPr>
              <a:t>  </a:t>
            </a:r>
            <a:r>
              <a:rPr lang="en-US" sz="1300" b="1" dirty="0" smtClean="0">
                <a:solidFill>
                  <a:srgbClr val="170000"/>
                </a:solidFill>
              </a:rPr>
              <a:t>Categorization of industries</a:t>
            </a:r>
            <a:r>
              <a:rPr lang="en-US" sz="1300" i="1" dirty="0" smtClean="0">
                <a:solidFill>
                  <a:srgbClr val="170000"/>
                </a:solidFill>
              </a:rPr>
              <a:t>: </a:t>
            </a:r>
            <a:r>
              <a:rPr lang="en-US" sz="1300" i="1" dirty="0" smtClean="0">
                <a:solidFill>
                  <a:srgbClr val="FF0000"/>
                </a:solidFill>
              </a:rPr>
              <a:t>Currently distribution is made through CRM data very granular;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1300" b="1" i="1" dirty="0" smtClean="0">
                <a:solidFill>
                  <a:srgbClr val="170000"/>
                </a:solidFill>
              </a:rPr>
              <a:t>  </a:t>
            </a:r>
            <a:r>
              <a:rPr lang="en-US" sz="1300" b="1" dirty="0" smtClean="0">
                <a:solidFill>
                  <a:srgbClr val="170000"/>
                </a:solidFill>
              </a:rPr>
              <a:t>Missing data points</a:t>
            </a:r>
            <a:r>
              <a:rPr lang="en-US" sz="1300" i="1" dirty="0" smtClean="0">
                <a:solidFill>
                  <a:srgbClr val="170000"/>
                </a:solidFill>
              </a:rPr>
              <a:t>:  </a:t>
            </a:r>
            <a:r>
              <a:rPr lang="en-US" sz="1300" i="1" dirty="0" smtClean="0">
                <a:solidFill>
                  <a:srgbClr val="FF0000"/>
                </a:solidFill>
              </a:rPr>
              <a:t>A lot of data points are missing for important variables such as client entry date in  the    bank,  company size, etc. </a:t>
            </a:r>
          </a:p>
          <a:p>
            <a:pPr algn="l"/>
            <a:r>
              <a:rPr lang="en-US" sz="1300" dirty="0" smtClean="0"/>
              <a:t> </a:t>
            </a:r>
          </a:p>
          <a:p>
            <a:pPr algn="l"/>
            <a:endParaRPr lang="en-US" sz="1300" i="1" dirty="0" smtClean="0"/>
          </a:p>
          <a:p>
            <a:pPr algn="l"/>
            <a:endParaRPr lang="en-US" sz="1300" i="1" dirty="0" smtClean="0"/>
          </a:p>
          <a:p>
            <a:pPr algn="l"/>
            <a:endParaRPr lang="en-US" sz="1300" i="1" dirty="0" smtClean="0"/>
          </a:p>
          <a:p>
            <a:pPr algn="l"/>
            <a:r>
              <a:rPr lang="en-US" sz="1300" b="1" dirty="0" smtClean="0"/>
              <a:t>	 </a:t>
            </a:r>
            <a:endParaRPr lang="en-US" sz="13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350"/>
            <a:ext cx="7831137" cy="500063"/>
          </a:xfrm>
        </p:spPr>
        <p:txBody>
          <a:bodyPr/>
          <a:lstStyle/>
          <a:p>
            <a:r>
              <a:rPr lang="en-US" b="0" dirty="0" smtClean="0"/>
              <a:t>Overview (2/2)</a:t>
            </a:r>
            <a:endParaRPr lang="mk-MK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1" dirty="0" smtClean="0"/>
              <a:t>3. Analysis output:</a:t>
            </a:r>
          </a:p>
          <a:p>
            <a:pPr algn="l"/>
            <a:r>
              <a:rPr lang="en-US" sz="1300" b="1" dirty="0" smtClean="0"/>
              <a:t>   - </a:t>
            </a:r>
            <a:r>
              <a:rPr lang="en-US" sz="1300" dirty="0" smtClean="0"/>
              <a:t>Interactive corporate dashboard</a:t>
            </a:r>
          </a:p>
          <a:p>
            <a:pPr algn="l"/>
            <a:r>
              <a:rPr lang="en-US" sz="1300" b="1" dirty="0" smtClean="0"/>
              <a:t>   - </a:t>
            </a:r>
            <a:r>
              <a:rPr lang="en-US" sz="1300" dirty="0" smtClean="0"/>
              <a:t>Local HTML file</a:t>
            </a:r>
            <a:r>
              <a:rPr lang="en-US" sz="1300" b="1" dirty="0" smtClean="0"/>
              <a:t> </a:t>
            </a:r>
          </a:p>
          <a:p>
            <a:pPr algn="l"/>
            <a:endParaRPr lang="en-US" sz="1300" i="1" dirty="0" smtClean="0"/>
          </a:p>
        </p:txBody>
      </p:sp>
      <p:pic>
        <p:nvPicPr>
          <p:cNvPr id="4" name="Picture 3" descr="Dashboard - Corpora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772816"/>
            <a:ext cx="5760640" cy="4137603"/>
          </a:xfrm>
          <a:prstGeom prst="rect">
            <a:avLst/>
          </a:prstGeom>
        </p:spPr>
      </p:pic>
      <p:pic>
        <p:nvPicPr>
          <p:cNvPr id="6" name="Picture 5" descr="corproat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704" y="1844824"/>
            <a:ext cx="5760640" cy="4185393"/>
          </a:xfrm>
          <a:prstGeom prst="rect">
            <a:avLst/>
          </a:prstGeom>
        </p:spPr>
      </p:pic>
      <p:pic>
        <p:nvPicPr>
          <p:cNvPr id="7" name="Picture 6" descr="corporate_dash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1640" y="1772816"/>
            <a:ext cx="6869766" cy="3456384"/>
          </a:xfrm>
          <a:prstGeom prst="rect">
            <a:avLst/>
          </a:prstGeom>
        </p:spPr>
      </p:pic>
      <p:pic>
        <p:nvPicPr>
          <p:cNvPr id="8" name="Picture 7" descr="corporate_dash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730263"/>
            <a:ext cx="8028384" cy="3282913"/>
          </a:xfrm>
          <a:prstGeom prst="rect">
            <a:avLst/>
          </a:prstGeom>
        </p:spPr>
      </p:pic>
      <p:pic>
        <p:nvPicPr>
          <p:cNvPr id="9" name="Picture 8" descr="chart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3688" y="1700808"/>
            <a:ext cx="5832648" cy="424824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1680" y="1772816"/>
            <a:ext cx="5832648" cy="414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3265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Agenda</a:t>
            </a:r>
            <a:endParaRPr lang="mk-MK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980728"/>
            <a:ext cx="32415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sz="2000" dirty="0" smtClean="0"/>
              <a:t>Overview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 smtClean="0"/>
              <a:t>Encountered issues 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sz="2000" dirty="0" smtClean="0"/>
              <a:t>Potential opportunities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350"/>
            <a:ext cx="7831137" cy="500063"/>
          </a:xfrm>
        </p:spPr>
        <p:txBody>
          <a:bodyPr/>
          <a:lstStyle/>
          <a:p>
            <a:pPr marL="514350" indent="-514350">
              <a:lnSpc>
                <a:spcPct val="150000"/>
              </a:lnSpc>
            </a:pPr>
            <a:r>
              <a:rPr lang="en-US" b="0" dirty="0" smtClean="0"/>
              <a:t>Encountered issues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sz="1400" b="1" dirty="0" smtClean="0"/>
              <a:t>Internal data of relatively poor quality for demographic information:</a:t>
            </a:r>
            <a:endParaRPr lang="en-US" sz="1400" dirty="0" smtClean="0"/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1400" dirty="0" smtClean="0"/>
              <a:t>We relied for multiple variables on external data sources, such as the Central Registry of Macedonia or the Public Tax Authority, as the internal database is missing a lot of data points.</a:t>
            </a:r>
          </a:p>
          <a:p>
            <a:pPr marL="342900" indent="-342900" algn="l"/>
            <a:endParaRPr lang="en-US" sz="1400" b="1" dirty="0" smtClean="0"/>
          </a:p>
          <a:p>
            <a:pPr marL="342900" indent="-342900" algn="l">
              <a:buAutoNum type="arabicPeriod" startAt="2"/>
            </a:pPr>
            <a:r>
              <a:rPr lang="en-US" sz="1400" b="1" dirty="0" smtClean="0"/>
              <a:t>Non existence of a </a:t>
            </a:r>
            <a:r>
              <a:rPr lang="en-US" sz="1400" b="1" i="1" dirty="0" smtClean="0"/>
              <a:t>Database diagram </a:t>
            </a:r>
            <a:r>
              <a:rPr lang="en-US" sz="1400" b="1" dirty="0" smtClean="0"/>
              <a:t>makes it difficult to understand the data  and how the data is related in the database for multiple reasons: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1400" dirty="0" smtClean="0"/>
              <a:t>Names of </a:t>
            </a:r>
            <a:r>
              <a:rPr lang="en-US" sz="1400" i="1" dirty="0" smtClean="0"/>
              <a:t>tables and variables</a:t>
            </a:r>
            <a:r>
              <a:rPr lang="en-US" sz="1400" dirty="0" smtClean="0"/>
              <a:t> are not descriptive: IMALC or RACUNIL have no meaning to anyone other than the Database Administrator;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1400" dirty="0" smtClean="0"/>
              <a:t>There are duplicate tables with no clear description which one is relevant or not;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1400" dirty="0" smtClean="0"/>
              <a:t>Not clear which tables contain description for indicators </a:t>
            </a:r>
          </a:p>
          <a:p>
            <a:pPr marL="800100" lvl="1" indent="-342900" algn="l"/>
            <a:endParaRPr lang="en-US" sz="1400" b="1" dirty="0" smtClean="0"/>
          </a:p>
          <a:p>
            <a:pPr marL="342900" indent="-342900" algn="l">
              <a:buAutoNum type="arabicPeriod" startAt="2"/>
            </a:pPr>
            <a:r>
              <a:rPr lang="en-US" sz="1400" b="1" dirty="0" smtClean="0"/>
              <a:t> Code sharing and version control needed with IT</a:t>
            </a:r>
            <a:endParaRPr lang="en-US" sz="1400" dirty="0" smtClean="0"/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1400" dirty="0" smtClean="0"/>
              <a:t>Code sharing on a platform such as GitHub is a standard in team collaboration; 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1400" dirty="0" smtClean="0"/>
              <a:t>Code and SQL queries should be well documented and stored on GitHub, otherwise there is redundancy in the work.</a:t>
            </a:r>
          </a:p>
          <a:p>
            <a:pPr marL="800100" lvl="1" indent="-342900" algn="l">
              <a:buFont typeface="Arial" pitchFamily="34" charset="0"/>
              <a:buChar char="•"/>
            </a:pPr>
            <a:endParaRPr lang="en-US" sz="1400" dirty="0" smtClean="0"/>
          </a:p>
          <a:p>
            <a:pPr marL="342900" indent="-342900" algn="l">
              <a:buAutoNum type="arabicPeriod" startAt="2"/>
            </a:pPr>
            <a:r>
              <a:rPr lang="en-US" sz="1400" b="1" dirty="0" smtClean="0"/>
              <a:t>Limited inactivity without access to a server</a:t>
            </a:r>
            <a:endParaRPr lang="en-US" sz="1400" dirty="0" smtClean="0"/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1400" dirty="0" smtClean="0"/>
              <a:t>There is limited possibility to perform calculations and different filtering within the dashboard we’ve created without a server running in the background. </a:t>
            </a:r>
            <a:endParaRPr lang="en-US" sz="1400" i="1" dirty="0" smtClean="0"/>
          </a:p>
          <a:p>
            <a:pPr algn="l"/>
            <a:endParaRPr lang="en-US" sz="1400" i="1" dirty="0" smtClean="0"/>
          </a:p>
          <a:p>
            <a:pPr algn="l"/>
            <a:endParaRPr lang="en-US" sz="1400" i="1" dirty="0" smtClean="0"/>
          </a:p>
          <a:p>
            <a:pPr algn="l"/>
            <a:endParaRPr lang="en-US" sz="1400" i="1" dirty="0" smtClean="0"/>
          </a:p>
          <a:p>
            <a:pPr algn="l"/>
            <a:r>
              <a:rPr lang="en-US" sz="1400" b="1" dirty="0" smtClean="0"/>
              <a:t>	 </a:t>
            </a:r>
            <a:endParaRPr lang="en-US" sz="14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3265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Agenda</a:t>
            </a:r>
            <a:endParaRPr lang="mk-MK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980728"/>
            <a:ext cx="34948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sz="2000" dirty="0" smtClean="0"/>
              <a:t>Overview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sz="2000" dirty="0" smtClean="0"/>
              <a:t>Encountered issues 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 smtClean="0"/>
              <a:t>Potential opportunities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350"/>
            <a:ext cx="7831137" cy="500063"/>
          </a:xfrm>
        </p:spPr>
        <p:txBody>
          <a:bodyPr/>
          <a:lstStyle/>
          <a:p>
            <a:r>
              <a:rPr lang="en-US" b="0" dirty="0" smtClean="0"/>
              <a:t>Opportunities </a:t>
            </a:r>
            <a:endParaRPr lang="mk-MK" b="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908720"/>
            <a:ext cx="8587544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400" dirty="0" smtClean="0"/>
              <a:t>The technology stack we are using – </a:t>
            </a:r>
            <a:r>
              <a:rPr lang="en-US" sz="1400" i="1" dirty="0" smtClean="0"/>
              <a:t>R Studio and Microsoft SQL Studio </a:t>
            </a:r>
            <a:r>
              <a:rPr lang="en-US" sz="1400" dirty="0" smtClean="0"/>
              <a:t>– enables us to analyze data</a:t>
            </a:r>
          </a:p>
          <a:p>
            <a:pPr marL="342900" indent="-342900" algn="l"/>
            <a:r>
              <a:rPr lang="en-US" sz="1400" dirty="0" smtClean="0"/>
              <a:t>and build data products extremely quickly, compared to more robust languages such as Java and C# </a:t>
            </a:r>
          </a:p>
          <a:p>
            <a:pPr marL="342900" indent="-342900" algn="l"/>
            <a:r>
              <a:rPr lang="en-US" sz="1400" dirty="0" smtClean="0"/>
              <a:t>that are typically used in CRM or other reporting systems. For instance, we can:</a:t>
            </a:r>
          </a:p>
          <a:p>
            <a:pPr marL="342900" indent="-342900" algn="l"/>
            <a:endParaRPr lang="en-US" sz="1400" dirty="0" smtClean="0"/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400" dirty="0" smtClean="0"/>
              <a:t>Build new data products in days or weeks, and than;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400" dirty="0" smtClean="0"/>
              <a:t>Add new features or plots within minutes.</a:t>
            </a:r>
          </a:p>
          <a:p>
            <a:pPr marL="800100" lvl="1" indent="-342900" algn="l"/>
            <a:endParaRPr lang="en-US" sz="1400" dirty="0" smtClean="0"/>
          </a:p>
          <a:p>
            <a:pPr marL="342900" indent="-342900" algn="l">
              <a:buAutoNum type="arabicPeriod" startAt="2"/>
            </a:pPr>
            <a:r>
              <a:rPr lang="en-US" sz="1400" dirty="0" smtClean="0"/>
              <a:t>We can also scale existing applications with other frameworks and technologies:</a:t>
            </a:r>
          </a:p>
          <a:p>
            <a:pPr marL="342900" indent="-342900" algn="l"/>
            <a:endParaRPr lang="en-US" sz="1400" dirty="0" smtClean="0"/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400" dirty="0" smtClean="0"/>
              <a:t>Multiple libraries offer wrapper functions for D3.js (most famous framework for data </a:t>
            </a:r>
            <a:r>
              <a:rPr lang="en-US" sz="1400" dirty="0" err="1" smtClean="0"/>
              <a:t>viz</a:t>
            </a:r>
            <a:r>
              <a:rPr lang="en-US" sz="1400" dirty="0" smtClean="0"/>
              <a:t>)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400" dirty="0" smtClean="0"/>
              <a:t>Apps can be extended with code written in: C/C++, JavaScript, Python, HTML, CSS, etc.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400" dirty="0" smtClean="0"/>
              <a:t>R Studio supports integration with Spark for massive data processing through the </a:t>
            </a:r>
            <a:r>
              <a:rPr lang="en-US" sz="1400" dirty="0" err="1" smtClean="0"/>
              <a:t>SparklyR</a:t>
            </a:r>
            <a:r>
              <a:rPr lang="en-US" sz="1400" dirty="0" smtClean="0"/>
              <a:t> API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400" dirty="0" smtClean="0"/>
              <a:t>Cloud services such as AWS, MS Azure and Google Cloud</a:t>
            </a:r>
          </a:p>
          <a:p>
            <a:pPr marL="800100" lvl="1" indent="-342900" algn="l"/>
            <a:endParaRPr lang="en-US" sz="1400" dirty="0" smtClean="0"/>
          </a:p>
          <a:p>
            <a:pPr marL="342900" indent="-342900" algn="l">
              <a:buAutoNum type="arabicPeriod" startAt="3"/>
            </a:pPr>
            <a:r>
              <a:rPr lang="en-US" sz="1400" dirty="0" smtClean="0"/>
              <a:t>An automated data exploration application would enable:</a:t>
            </a:r>
          </a:p>
          <a:p>
            <a:pPr marL="342900" indent="-342900" algn="l">
              <a:buAutoNum type="arabicPeriod" startAt="3"/>
            </a:pPr>
            <a:endParaRPr lang="en-US" sz="1400" dirty="0" smtClean="0"/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400" dirty="0" smtClean="0"/>
              <a:t>Automate reporting in multiple instances;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US" sz="1400" dirty="0" smtClean="0"/>
              <a:t> Interactive exploration of data for the purposes of different departments</a:t>
            </a:r>
          </a:p>
          <a:p>
            <a:pPr marL="1257300" lvl="2" indent="-342900" algn="l">
              <a:buFont typeface="Courier New" pitchFamily="49" charset="0"/>
              <a:buChar char="o"/>
            </a:pPr>
            <a:r>
              <a:rPr lang="en-US" sz="1400" dirty="0" smtClean="0"/>
              <a:t>What is the client base like of people over 50 in </a:t>
            </a:r>
            <a:r>
              <a:rPr lang="en-US" sz="1400" dirty="0" err="1" smtClean="0"/>
              <a:t>Kriva</a:t>
            </a:r>
            <a:r>
              <a:rPr lang="en-US" sz="1400" dirty="0" smtClean="0"/>
              <a:t> </a:t>
            </a:r>
            <a:r>
              <a:rPr lang="en-US" sz="1400" dirty="0" err="1" smtClean="0"/>
              <a:t>Palanka</a:t>
            </a:r>
            <a:r>
              <a:rPr lang="en-US" sz="1400" dirty="0" smtClean="0"/>
              <a:t> who are female?</a:t>
            </a:r>
          </a:p>
          <a:p>
            <a:pPr marL="1257300" lvl="2" indent="-342900" algn="l">
              <a:buFont typeface="Courier New" pitchFamily="49" charset="0"/>
              <a:buChar char="o"/>
            </a:pPr>
            <a:r>
              <a:rPr lang="en-US" sz="1400" dirty="0" smtClean="0"/>
              <a:t>What is the ideal position of ATM in </a:t>
            </a:r>
            <a:r>
              <a:rPr lang="en-US" sz="1400" dirty="0" err="1" smtClean="0"/>
              <a:t>Karposh</a:t>
            </a:r>
            <a:r>
              <a:rPr lang="en-US" sz="1400" dirty="0" smtClean="0"/>
              <a:t> based on proximity of millennial addresses?</a:t>
            </a:r>
          </a:p>
          <a:p>
            <a:pPr marL="800100" lvl="1" indent="-342900" algn="l"/>
            <a:endParaRPr lang="en-US" sz="1400" dirty="0" smtClean="0"/>
          </a:p>
          <a:p>
            <a:pPr marL="1257300" lvl="2" indent="-342900" algn="l"/>
            <a:endParaRPr lang="en-US" sz="1400" dirty="0" smtClean="0"/>
          </a:p>
          <a:p>
            <a:pPr marL="342900" indent="-342900" algn="l">
              <a:buFont typeface="+mj-lt"/>
              <a:buAutoNum type="arabicPeriod"/>
            </a:pPr>
            <a:endParaRPr lang="en-US" sz="1400" dirty="0" smtClean="0"/>
          </a:p>
          <a:p>
            <a:pPr marL="342900" indent="-342900" algn="l">
              <a:buFont typeface="+mj-lt"/>
              <a:buAutoNum type="arabicPeriod"/>
            </a:pPr>
            <a:endParaRPr lang="en-US" sz="1400" dirty="0" smtClean="0"/>
          </a:p>
          <a:p>
            <a:pPr algn="l"/>
            <a:endParaRPr lang="en-US" sz="1400" dirty="0" smtClean="0"/>
          </a:p>
          <a:p>
            <a:pPr algn="l"/>
            <a:r>
              <a:rPr lang="en-US" sz="1400" dirty="0" smtClean="0"/>
              <a:t> </a:t>
            </a:r>
          </a:p>
          <a:p>
            <a:pPr algn="l"/>
            <a:endParaRPr lang="en-US" sz="1400" dirty="0" smtClean="0"/>
          </a:p>
          <a:p>
            <a:pPr algn="l"/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63" y="260350"/>
            <a:ext cx="7831137" cy="500063"/>
          </a:xfrm>
        </p:spPr>
        <p:txBody>
          <a:bodyPr/>
          <a:lstStyle/>
          <a:p>
            <a:pPr marL="514350" indent="-514350">
              <a:lnSpc>
                <a:spcPct val="150000"/>
              </a:lnSpc>
            </a:pPr>
            <a:r>
              <a:rPr lang="en-US" b="0" dirty="0" smtClean="0"/>
              <a:t>Opportunities: </a:t>
            </a:r>
            <a:r>
              <a:rPr lang="en-US" b="0" i="1" dirty="0" smtClean="0"/>
              <a:t>Application</a:t>
            </a:r>
            <a:r>
              <a:rPr lang="en-US" b="0" dirty="0" smtClean="0"/>
              <a:t> </a:t>
            </a:r>
            <a:r>
              <a:rPr lang="en-US" b="0" i="1" dirty="0" smtClean="0"/>
              <a:t>Log in</a:t>
            </a:r>
          </a:p>
        </p:txBody>
      </p:sp>
      <p:pic>
        <p:nvPicPr>
          <p:cNvPr id="3" name="Picture 2" descr="shiny_login.PNG"/>
          <p:cNvPicPr>
            <a:picLocks noChangeAspect="1"/>
          </p:cNvPicPr>
          <p:nvPr/>
        </p:nvPicPr>
        <p:blipFill>
          <a:blip r:embed="rId2" cstate="print"/>
          <a:srcRect b="32187"/>
          <a:stretch>
            <a:fillRect/>
          </a:stretch>
        </p:blipFill>
        <p:spPr>
          <a:xfrm>
            <a:off x="1691679" y="2060848"/>
            <a:ext cx="5832649" cy="3122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836712"/>
            <a:ext cx="8568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Easiest solution to implement is based on Microsoft’s </a:t>
            </a:r>
            <a:r>
              <a:rPr lang="en-US" sz="1400" dirty="0" err="1" smtClean="0"/>
              <a:t>ShinyApps</a:t>
            </a:r>
            <a:r>
              <a:rPr lang="en-US" sz="1400" dirty="0" smtClean="0"/>
              <a:t>. </a:t>
            </a:r>
          </a:p>
          <a:p>
            <a:pPr algn="l"/>
            <a:endParaRPr lang="en-US" sz="1400" dirty="0" smtClean="0"/>
          </a:p>
          <a:p>
            <a:pPr algn="l"/>
            <a:r>
              <a:rPr lang="en-US" sz="1400" dirty="0" smtClean="0"/>
              <a:t>The application can be parked on a </a:t>
            </a:r>
            <a:r>
              <a:rPr lang="en-US" sz="1400" b="1" i="1" dirty="0" smtClean="0"/>
              <a:t>ohridskabanka.shinyapps.io</a:t>
            </a:r>
            <a:r>
              <a:rPr lang="en-US" sz="1400" dirty="0" smtClean="0"/>
              <a:t> or </a:t>
            </a:r>
            <a:r>
              <a:rPr lang="en-US" sz="1400" b="1" i="1" dirty="0" smtClean="0"/>
              <a:t>ohridskabanka.mk/application</a:t>
            </a:r>
            <a:r>
              <a:rPr lang="en-US" sz="1400" dirty="0" smtClean="0"/>
              <a:t> domain, while application itself can be hosted on the cloud or on-premise server. Applications can also be made for client usage and embedded at any page in the website with a simple &lt;</a:t>
            </a:r>
            <a:r>
              <a:rPr lang="en-US" sz="1400" dirty="0" err="1" smtClean="0"/>
              <a:t>iframe</a:t>
            </a:r>
            <a:r>
              <a:rPr lang="en-US" sz="1400" dirty="0" smtClean="0"/>
              <a:t>&gt; tag. </a:t>
            </a:r>
            <a:endParaRPr lang="mk-MK" sz="1400" dirty="0"/>
          </a:p>
        </p:txBody>
      </p:sp>
      <p:sp>
        <p:nvSpPr>
          <p:cNvPr id="9" name="Rectangle 8"/>
          <p:cNvSpPr/>
          <p:nvPr/>
        </p:nvSpPr>
        <p:spPr>
          <a:xfrm>
            <a:off x="323528" y="5373216"/>
            <a:ext cx="84969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dirty="0" smtClean="0"/>
              <a:t>Various security measures can be implemented, depending on the security requirements, ranging from simple username and passwords to multi-factor authentication. Access through firewall, encryption of data</a:t>
            </a:r>
          </a:p>
          <a:p>
            <a:pPr algn="l"/>
            <a:r>
              <a:rPr lang="en-US" sz="1400" dirty="0" smtClean="0"/>
              <a:t>are additional options too. </a:t>
            </a:r>
            <a:endParaRPr lang="mk-MK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G_GB_Couverture_Texte">
  <a:themeElements>
    <a:clrScheme name="1_SG_GB_Couverture_Texte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1_SG_GB_Couverture_Tex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SG_GB_Couverture_Texte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G_GB_Couverture_Texte">
  <a:themeElements>
    <a:clrScheme name="3_SG_GB_Couverture_Texte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3_SG_GB_Couverture_Text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SG_GB_Couverture_Texte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SG_GB_Sommaire_1">
  <a:themeElements>
    <a:clrScheme name="1_SG_GB_Sommaire_1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1_SG_GB_Sommaire_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SG_GB_Sommaire_1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SG_GB_Sommaire_2">
  <a:themeElements>
    <a:clrScheme name="1_SG_GB_Sommaire_2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1_SG_GB_Sommaire_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SG_GB_Sommaire_2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SG_GB_Chapitre_1">
  <a:themeElements>
    <a:clrScheme name="1_SG_GB_Chapitre_1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1_SG_GB_Chapitre_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SG_GB_Chapitre_1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SG_GB_Couverture_Texte">
  <a:themeElements>
    <a:clrScheme name="4_SG_GB_Couverture_Texte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4_SG_GB_Couverture_Text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SG_GB_Couverture_Texte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15607</TotalTime>
  <Words>1223</Words>
  <Application>Microsoft Office PowerPoint</Application>
  <PresentationFormat>On-screen Show (4:3)</PresentationFormat>
  <Paragraphs>186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1_SG_GB_Couverture_Texte</vt:lpstr>
      <vt:lpstr>3_SG_GB_Couverture_Texte</vt:lpstr>
      <vt:lpstr>1_SG_GB_Sommaire_1</vt:lpstr>
      <vt:lpstr>1_SG_GB_Sommaire_2</vt:lpstr>
      <vt:lpstr>1_SG_GB_Chapitre_1</vt:lpstr>
      <vt:lpstr>4_SG_GB_Couverture_Texte</vt:lpstr>
      <vt:lpstr>Slide 1</vt:lpstr>
      <vt:lpstr>Slide 2</vt:lpstr>
      <vt:lpstr>Overview (1/2)</vt:lpstr>
      <vt:lpstr>Overview (2/2)</vt:lpstr>
      <vt:lpstr>Slide 5</vt:lpstr>
      <vt:lpstr>Encountered issues </vt:lpstr>
      <vt:lpstr>Slide 7</vt:lpstr>
      <vt:lpstr>Opportunities </vt:lpstr>
      <vt:lpstr>Opportunities: Application Log in</vt:lpstr>
      <vt:lpstr>Opportunities: Application management</vt:lpstr>
      <vt:lpstr>Application: Example </vt:lpstr>
      <vt:lpstr>Example Application (1/2)</vt:lpstr>
      <vt:lpstr>Example Application (1/2)</vt:lpstr>
      <vt:lpstr>Example Application (2/2)</vt:lpstr>
      <vt:lpstr>Pricing</vt:lpstr>
      <vt:lpstr>Further details</vt:lpstr>
    </vt:vector>
  </TitlesOfParts>
  <Company>SG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SG</dc:title>
  <dc:creator>Filip Pecioski</dc:creator>
  <cp:lastModifiedBy>stefanj</cp:lastModifiedBy>
  <cp:revision>1324</cp:revision>
  <dcterms:created xsi:type="dcterms:W3CDTF">2011-03-03T14:43:35Z</dcterms:created>
  <dcterms:modified xsi:type="dcterms:W3CDTF">2017-08-14T07:54:42Z</dcterms:modified>
</cp:coreProperties>
</file>